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18288000" cy="10287000"/>
  <p:embeddedFontLst>
    <p:embeddedFont>
      <p:font typeface="QMAGIT+BryndanWrite,Bold"/>
      <p:regular r:id="rId26"/>
    </p:embeddedFont>
    <p:embeddedFont>
      <p:font typeface="JCKLTQ+GochiHand-Regular"/>
      <p:regular r:id="rId27"/>
    </p:embeddedFont>
    <p:embeddedFont>
      <p:font typeface="OHEMWD+DMSans-Regular"/>
      <p:regular r:id="rId28"/>
    </p:embeddedFont>
    <p:embeddedFont>
      <p:font typeface="ACCUPT+Oswald-Bold"/>
      <p:regular r:id="rId29"/>
    </p:embeddedFont>
    <p:embeddedFont>
      <p:font typeface="KHIRIL+BryndanWrite"/>
      <p:regular r:id="rId30"/>
    </p:embeddedFont>
    <p:embeddedFont>
      <p:font typeface="REKHQP+ArialMT"/>
      <p:regular r:id="rId31"/>
    </p:embeddedFont>
    <p:embeddedFont>
      <p:font typeface="CWMMJH+Now-Regular"/>
      <p:regular r:id="rId32"/>
    </p:embeddedFont>
    <p:embeddedFont>
      <p:font typeface="LAVUIL+CanvaSans-Regular"/>
      <p:regular r:id="rId3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font" Target="fonts/font1.fntdata" /><Relationship Id="rId27" Type="http://schemas.openxmlformats.org/officeDocument/2006/relationships/font" Target="fonts/font2.fntdata" /><Relationship Id="rId28" Type="http://schemas.openxmlformats.org/officeDocument/2006/relationships/font" Target="fonts/font3.fntdata" /><Relationship Id="rId29" Type="http://schemas.openxmlformats.org/officeDocument/2006/relationships/font" Target="fonts/font4.fntdata" /><Relationship Id="rId3" Type="http://schemas.openxmlformats.org/officeDocument/2006/relationships/viewProps" Target="viewProps.xml" /><Relationship Id="rId30" Type="http://schemas.openxmlformats.org/officeDocument/2006/relationships/font" Target="fonts/font5.fntdata" /><Relationship Id="rId31" Type="http://schemas.openxmlformats.org/officeDocument/2006/relationships/font" Target="fonts/font6.fntdata" /><Relationship Id="rId32" Type="http://schemas.openxmlformats.org/officeDocument/2006/relationships/font" Target="fonts/font7.fntdata" /><Relationship Id="rId33" Type="http://schemas.openxmlformats.org/officeDocument/2006/relationships/font" Target="fonts/font8.fntdata" /><Relationship Id="rId4" Type="http://schemas.openxmlformats.org/officeDocument/2006/relationships/theme" Target="theme/theme1.xml" /><Relationship Id="rId5" Type="http://schemas.openxmlformats.org/officeDocument/2006/relationships/slideMaster" Target="slideMasters/slideMaster1.xml" /><Relationship Id="rId6" Type="http://schemas.openxmlformats.org/officeDocument/2006/relationships/slide" Target="slides/slide1.xml" /><Relationship Id="rId7" Type="http://schemas.openxmlformats.org/officeDocument/2006/relationships/slide" Target="slides/slide2.xml" /><Relationship Id="rId8" Type="http://schemas.openxmlformats.org/officeDocument/2006/relationships/slide" Target="slides/slide3.xml" /><Relationship Id="rId9" Type="http://schemas.openxmlformats.org/officeDocument/2006/relationships/slide" Target="slides/slide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s://github.com/Risharajeev/Risha123.git" TargetMode="External" /><Relationship Id="rId3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50587" y="2656569"/>
            <a:ext cx="14155548" cy="40557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89234" marR="0">
              <a:lnSpc>
                <a:spcPts val="16592"/>
              </a:lnSpc>
              <a:spcBef>
                <a:spcPts val="0"/>
              </a:spcBef>
              <a:spcAft>
                <a:spcPts val="0"/>
              </a:spcAft>
            </a:pPr>
            <a:r>
              <a:rPr dirty="0" sz="15850">
                <a:solidFill>
                  <a:srgbClr val="000000"/>
                </a:solidFill>
                <a:latin typeface="QMAGIT+BryndanWrite,Bold"/>
                <a:cs typeface="QMAGIT+BryndanWrite,Bold"/>
              </a:rPr>
              <a:t>Movie</a:t>
            </a:r>
          </a:p>
          <a:p>
            <a:pPr marL="0" marR="0">
              <a:lnSpc>
                <a:spcPts val="150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850">
                <a:solidFill>
                  <a:srgbClr val="000000"/>
                </a:solidFill>
                <a:latin typeface="QMAGIT+BryndanWrite,Bold"/>
                <a:cs typeface="QMAGIT+BryndanWrite,Bold"/>
              </a:rPr>
              <a:t>Recommendation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362189" y="413227"/>
            <a:ext cx="7579883" cy="17118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8900" spc="867" b="1">
                <a:solidFill>
                  <a:srgbClr val="231f20"/>
                </a:solidFill>
                <a:latin typeface="ACCUPT+Oswald-Bold"/>
                <a:cs typeface="ACCUPT+Oswald-Bold"/>
              </a:rPr>
              <a:t>ARHITECTURE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93281" y="413227"/>
            <a:ext cx="8326358" cy="17118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8900" spc="867" b="1">
                <a:solidFill>
                  <a:srgbClr val="231f20"/>
                </a:solidFill>
                <a:latin typeface="ACCUPT+Oswald-Bold"/>
                <a:cs typeface="ACCUPT+Oswald-Bold"/>
              </a:rPr>
              <a:t>ARCHITECTURE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02832" y="3661990"/>
            <a:ext cx="8035907" cy="17613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Collaborative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filtering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1">
                <a:solidFill>
                  <a:srgbClr val="231f20"/>
                </a:solidFill>
                <a:latin typeface="OHEMWD+DMSans-Regular"/>
                <a:cs typeface="OHEMWD+DMSans-Regular"/>
              </a:rPr>
              <a:t>is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>
                <a:solidFill>
                  <a:srgbClr val="231f20"/>
                </a:solidFill>
                <a:latin typeface="OHEMWD+DMSans-Regular"/>
                <a:cs typeface="OHEMWD+DMSans-Regular"/>
              </a:rPr>
              <a:t>a</a:t>
            </a:r>
            <a:r>
              <a:rPr dirty="0" sz="2550" spc="50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widely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used</a:t>
            </a:r>
          </a:p>
          <a:p>
            <a:pPr marL="0" marR="0">
              <a:lnSpc>
                <a:spcPts val="2976"/>
              </a:lnSpc>
              <a:spcBef>
                <a:spcPts val="504"/>
              </a:spcBef>
              <a:spcAft>
                <a:spcPts val="0"/>
              </a:spcAft>
            </a:pP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technique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1">
                <a:solidFill>
                  <a:srgbClr val="231f20"/>
                </a:solidFill>
                <a:latin typeface="OHEMWD+DMSans-Regular"/>
                <a:cs typeface="OHEMWD+DMSans-Regular"/>
              </a:rPr>
              <a:t>in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recommendation</a:t>
            </a:r>
            <a:r>
              <a:rPr dirty="0" sz="2550" spc="25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systems.</a:t>
            </a:r>
            <a:r>
              <a:rPr dirty="0" sz="2550" spc="249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1">
                <a:solidFill>
                  <a:srgbClr val="231f20"/>
                </a:solidFill>
                <a:latin typeface="OHEMWD+DMSans-Regular"/>
                <a:cs typeface="OHEMWD+DMSans-Regular"/>
              </a:rPr>
              <a:t>It</a:t>
            </a:r>
          </a:p>
          <a:p>
            <a:pPr marL="0" marR="0">
              <a:lnSpc>
                <a:spcPts val="2976"/>
              </a:lnSpc>
              <a:spcBef>
                <a:spcPts val="504"/>
              </a:spcBef>
              <a:spcAft>
                <a:spcPts val="0"/>
              </a:spcAft>
            </a:pP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analyses</a:t>
            </a:r>
            <a:r>
              <a:rPr dirty="0" sz="2550" spc="25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user</a:t>
            </a:r>
            <a:r>
              <a:rPr dirty="0" sz="2550" spc="25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behaviour</a:t>
            </a:r>
            <a:r>
              <a:rPr dirty="0" sz="2550" spc="25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and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preferences</a:t>
            </a:r>
            <a:r>
              <a:rPr dirty="0" sz="2550" spc="25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to</a:t>
            </a:r>
          </a:p>
          <a:p>
            <a:pPr marL="0" marR="0">
              <a:lnSpc>
                <a:spcPts val="2976"/>
              </a:lnSpc>
              <a:spcBef>
                <a:spcPts val="554"/>
              </a:spcBef>
              <a:spcAft>
                <a:spcPts val="0"/>
              </a:spcAft>
            </a:pPr>
            <a:r>
              <a:rPr dirty="0" sz="2550" spc="255">
                <a:solidFill>
                  <a:srgbClr val="231f20"/>
                </a:solidFill>
                <a:latin typeface="OHEMWD+DMSans-Regular"/>
                <a:cs typeface="OHEMWD+DMSans-Regular"/>
              </a:rPr>
              <a:t>recommend</a:t>
            </a:r>
            <a:r>
              <a:rPr dirty="0" sz="2550" spc="25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items.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02832" y="6519851"/>
            <a:ext cx="7527898" cy="20276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In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the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context</a:t>
            </a: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of</a:t>
            </a:r>
            <a:r>
              <a:rPr dirty="0" sz="2350" spc="22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movies,</a:t>
            </a:r>
            <a:r>
              <a:rPr dirty="0" sz="2350" spc="229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collaborative</a:t>
            </a:r>
          </a:p>
          <a:p>
            <a:pPr marL="0" marR="0">
              <a:lnSpc>
                <a:spcPts val="2726"/>
              </a:lnSpc>
              <a:spcBef>
                <a:spcPts val="558"/>
              </a:spcBef>
              <a:spcAft>
                <a:spcPts val="0"/>
              </a:spcAft>
            </a:pP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filtering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techniques</a:t>
            </a: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can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be</a:t>
            </a: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used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to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identify</a:t>
            </a:r>
          </a:p>
          <a:p>
            <a:pPr marL="0" marR="0">
              <a:lnSpc>
                <a:spcPts val="2726"/>
              </a:lnSpc>
              <a:spcBef>
                <a:spcPts val="508"/>
              </a:spcBef>
              <a:spcAft>
                <a:spcPts val="0"/>
              </a:spcAft>
            </a:pP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patterns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and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similarities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among</a:t>
            </a: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users'</a:t>
            </a:r>
            <a:r>
              <a:rPr dirty="0" sz="2350" spc="22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movie</a:t>
            </a:r>
          </a:p>
          <a:p>
            <a:pPr marL="0" marR="0">
              <a:lnSpc>
                <a:spcPts val="2726"/>
              </a:lnSpc>
              <a:spcBef>
                <a:spcPts val="508"/>
              </a:spcBef>
              <a:spcAft>
                <a:spcPts val="0"/>
              </a:spcAft>
            </a:pP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preferences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and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make</a:t>
            </a: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recommendations</a:t>
            </a:r>
          </a:p>
          <a:p>
            <a:pPr marL="0" marR="0">
              <a:lnSpc>
                <a:spcPts val="2726"/>
              </a:lnSpc>
              <a:spcBef>
                <a:spcPts val="558"/>
              </a:spcBef>
              <a:spcAft>
                <a:spcPts val="0"/>
              </a:spcAft>
            </a:pP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based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on</a:t>
            </a: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those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patterns.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93281" y="413227"/>
            <a:ext cx="8326358" cy="17118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8900" spc="867" b="1">
                <a:solidFill>
                  <a:srgbClr val="231f20"/>
                </a:solidFill>
                <a:latin typeface="ACCUPT+Oswald-Bold"/>
                <a:cs typeface="ACCUPT+Oswald-Bold"/>
              </a:rPr>
              <a:t>ARCHITECTURE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02832" y="3661990"/>
            <a:ext cx="8391149" cy="1312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Hybrid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recommendation</a:t>
            </a:r>
            <a:r>
              <a:rPr dirty="0" sz="2550" spc="25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systems</a:t>
            </a:r>
            <a:r>
              <a:rPr dirty="0" sz="2550" spc="25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combine</a:t>
            </a:r>
          </a:p>
          <a:p>
            <a:pPr marL="0" marR="0">
              <a:lnSpc>
                <a:spcPts val="2976"/>
              </a:lnSpc>
              <a:spcBef>
                <a:spcPts val="504"/>
              </a:spcBef>
              <a:spcAft>
                <a:spcPts val="0"/>
              </a:spcAft>
            </a:pP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multiple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techniques</a:t>
            </a:r>
            <a:r>
              <a:rPr dirty="0" sz="2550" spc="25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to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leverage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the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strengths</a:t>
            </a:r>
          </a:p>
          <a:p>
            <a:pPr marL="0" marR="0">
              <a:lnSpc>
                <a:spcPts val="2976"/>
              </a:lnSpc>
              <a:spcBef>
                <a:spcPts val="504"/>
              </a:spcBef>
              <a:spcAft>
                <a:spcPts val="0"/>
              </a:spcAft>
            </a:pP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of</a:t>
            </a:r>
            <a:r>
              <a:rPr dirty="0" sz="2550" spc="25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different</a:t>
            </a:r>
            <a:r>
              <a:rPr dirty="0" sz="2550" spc="25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approaches.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02832" y="6215051"/>
            <a:ext cx="8384309" cy="284938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For</a:t>
            </a:r>
            <a:r>
              <a:rPr dirty="0" sz="2350" spc="22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example,</a:t>
            </a:r>
            <a:r>
              <a:rPr dirty="0" sz="2350" spc="229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>
                <a:solidFill>
                  <a:srgbClr val="231f20"/>
                </a:solidFill>
                <a:latin typeface="OHEMWD+DMSans-Regular"/>
                <a:cs typeface="OHEMWD+DMSans-Regular"/>
              </a:rPr>
              <a:t>a</a:t>
            </a:r>
            <a:r>
              <a:rPr dirty="0" sz="2350" spc="45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hybrid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system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might</a:t>
            </a: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incorporate</a:t>
            </a:r>
          </a:p>
          <a:p>
            <a:pPr marL="0" marR="0">
              <a:lnSpc>
                <a:spcPts val="2726"/>
              </a:lnSpc>
              <a:spcBef>
                <a:spcPts val="558"/>
              </a:spcBef>
              <a:spcAft>
                <a:spcPts val="0"/>
              </a:spcAft>
            </a:pP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collaborative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filtering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and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content-based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filtering</a:t>
            </a:r>
          </a:p>
          <a:p>
            <a:pPr marL="0" marR="0">
              <a:lnSpc>
                <a:spcPts val="2726"/>
              </a:lnSpc>
              <a:spcBef>
                <a:spcPts val="508"/>
              </a:spcBef>
              <a:spcAft>
                <a:spcPts val="0"/>
              </a:spcAft>
            </a:pP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to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provide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more</a:t>
            </a: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accurate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and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diverse</a:t>
            </a:r>
          </a:p>
          <a:p>
            <a:pPr marL="0" marR="0">
              <a:lnSpc>
                <a:spcPts val="2726"/>
              </a:lnSpc>
              <a:spcBef>
                <a:spcPts val="508"/>
              </a:spcBef>
              <a:spcAft>
                <a:spcPts val="0"/>
              </a:spcAft>
            </a:pP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recommendations.</a:t>
            </a:r>
            <a:r>
              <a:rPr dirty="0" sz="2350" spc="229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These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systems</a:t>
            </a: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often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use</a:t>
            </a:r>
          </a:p>
          <a:p>
            <a:pPr marL="0" marR="0">
              <a:lnSpc>
                <a:spcPts val="2726"/>
              </a:lnSpc>
              <a:spcBef>
                <a:spcPts val="558"/>
              </a:spcBef>
              <a:spcAft>
                <a:spcPts val="0"/>
              </a:spcAft>
            </a:pP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machine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learning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algorithms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to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combine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the</a:t>
            </a:r>
          </a:p>
          <a:p>
            <a:pPr marL="0" marR="0">
              <a:lnSpc>
                <a:spcPts val="2726"/>
              </a:lnSpc>
              <a:spcBef>
                <a:spcPts val="508"/>
              </a:spcBef>
              <a:spcAft>
                <a:spcPts val="0"/>
              </a:spcAft>
            </a:pP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outputs</a:t>
            </a: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of</a:t>
            </a:r>
            <a:r>
              <a:rPr dirty="0" sz="2350" spc="22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different</a:t>
            </a: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models</a:t>
            </a: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and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generate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>
                <a:solidFill>
                  <a:srgbClr val="231f20"/>
                </a:solidFill>
                <a:latin typeface="OHEMWD+DMSans-Regular"/>
                <a:cs typeface="OHEMWD+DMSans-Regular"/>
              </a:rPr>
              <a:t>a</a:t>
            </a:r>
            <a:r>
              <a:rPr dirty="0" sz="2350" spc="45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final</a:t>
            </a:r>
          </a:p>
          <a:p>
            <a:pPr marL="0" marR="0">
              <a:lnSpc>
                <a:spcPts val="2726"/>
              </a:lnSpc>
              <a:spcBef>
                <a:spcPts val="508"/>
              </a:spcBef>
              <a:spcAft>
                <a:spcPts val="0"/>
              </a:spcAft>
            </a:pP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recommendation.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93281" y="413227"/>
            <a:ext cx="8326358" cy="17118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8900" spc="867" b="1">
                <a:solidFill>
                  <a:srgbClr val="231f20"/>
                </a:solidFill>
                <a:latin typeface="ACCUPT+Oswald-Bold"/>
                <a:cs typeface="ACCUPT+Oswald-Bold"/>
              </a:rPr>
              <a:t>ARCHITECTURE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02832" y="3420902"/>
            <a:ext cx="9362060" cy="2209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dirty="0" sz="2550" spc="255">
                <a:solidFill>
                  <a:srgbClr val="231f20"/>
                </a:solidFill>
                <a:latin typeface="OHEMWD+DMSans-Regular"/>
                <a:cs typeface="OHEMWD+DMSans-Regular"/>
              </a:rPr>
              <a:t>Deep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learning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techniques,</a:t>
            </a:r>
            <a:r>
              <a:rPr dirty="0" sz="2550" spc="249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such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as</a:t>
            </a:r>
            <a:r>
              <a:rPr dirty="0" sz="2550" spc="25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neural</a:t>
            </a:r>
            <a:r>
              <a:rPr dirty="0" sz="2550" spc="25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networks,</a:t>
            </a:r>
          </a:p>
          <a:p>
            <a:pPr marL="0" marR="0">
              <a:lnSpc>
                <a:spcPts val="2976"/>
              </a:lnSpc>
              <a:spcBef>
                <a:spcPts val="504"/>
              </a:spcBef>
              <a:spcAft>
                <a:spcPts val="0"/>
              </a:spcAft>
            </a:pP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have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been</a:t>
            </a:r>
            <a:r>
              <a:rPr dirty="0" sz="2550" spc="25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successfully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applied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to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movie</a:t>
            </a:r>
          </a:p>
          <a:p>
            <a:pPr marL="0" marR="0">
              <a:lnSpc>
                <a:spcPts val="2976"/>
              </a:lnSpc>
              <a:spcBef>
                <a:spcPts val="504"/>
              </a:spcBef>
              <a:spcAft>
                <a:spcPts val="0"/>
              </a:spcAft>
            </a:pP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recommendation</a:t>
            </a:r>
            <a:r>
              <a:rPr dirty="0" sz="2550" spc="25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systems.</a:t>
            </a:r>
            <a:r>
              <a:rPr dirty="0" sz="2550" spc="249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These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architectures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can</a:t>
            </a:r>
          </a:p>
          <a:p>
            <a:pPr marL="0" marR="0">
              <a:lnSpc>
                <a:spcPts val="2976"/>
              </a:lnSpc>
              <a:spcBef>
                <a:spcPts val="554"/>
              </a:spcBef>
              <a:spcAft>
                <a:spcPts val="0"/>
              </a:spcAft>
            </a:pP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handle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large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amounts</a:t>
            </a:r>
            <a:r>
              <a:rPr dirty="0" sz="2550" spc="25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of</a:t>
            </a:r>
            <a:r>
              <a:rPr dirty="0" sz="2550" spc="25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data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and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learn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complex</a:t>
            </a:r>
          </a:p>
          <a:p>
            <a:pPr marL="0" marR="0">
              <a:lnSpc>
                <a:spcPts val="2976"/>
              </a:lnSpc>
              <a:spcBef>
                <a:spcPts val="504"/>
              </a:spcBef>
              <a:spcAft>
                <a:spcPts val="0"/>
              </a:spcAft>
            </a:pP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patterns.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55959" y="6625896"/>
            <a:ext cx="9254752" cy="20276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231f20"/>
                </a:solidFill>
                <a:latin typeface="REKHQP+ArialMT"/>
                <a:cs typeface="REKHQP+ArialMT"/>
              </a:rPr>
              <a:t>•</a:t>
            </a:r>
            <a:r>
              <a:rPr dirty="0" sz="2400" spc="553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For</a:t>
            </a:r>
            <a:r>
              <a:rPr dirty="0" sz="2350" spc="22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instance,</a:t>
            </a:r>
            <a:r>
              <a:rPr dirty="0" sz="2350" spc="22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recurrent</a:t>
            </a: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neural</a:t>
            </a:r>
            <a:r>
              <a:rPr dirty="0" sz="2350" spc="22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networks</a:t>
            </a: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(RNNs)</a:t>
            </a:r>
            <a:r>
              <a:rPr dirty="0" sz="2350" spc="22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can</a:t>
            </a:r>
          </a:p>
          <a:p>
            <a:pPr marL="253126" marR="0">
              <a:lnSpc>
                <a:spcPts val="2726"/>
              </a:lnSpc>
              <a:spcBef>
                <a:spcPts val="558"/>
              </a:spcBef>
              <a:spcAft>
                <a:spcPts val="0"/>
              </a:spcAft>
            </a:pP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be</a:t>
            </a: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used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to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capture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temporal</a:t>
            </a:r>
            <a:r>
              <a:rPr dirty="0" sz="2350" spc="22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dependencies</a:t>
            </a: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in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user</a:t>
            </a:r>
          </a:p>
          <a:p>
            <a:pPr marL="253126" marR="0">
              <a:lnSpc>
                <a:spcPts val="2726"/>
              </a:lnSpc>
              <a:spcBef>
                <a:spcPts val="508"/>
              </a:spcBef>
              <a:spcAft>
                <a:spcPts val="0"/>
              </a:spcAft>
            </a:pP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preferences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over</a:t>
            </a:r>
            <a:r>
              <a:rPr dirty="0" sz="2350" spc="22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time,</a:t>
            </a:r>
            <a:r>
              <a:rPr dirty="0" sz="2350" spc="22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while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convolutional</a:t>
            </a:r>
            <a:r>
              <a:rPr dirty="0" sz="2350" spc="22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neural</a:t>
            </a:r>
          </a:p>
          <a:p>
            <a:pPr marL="253126" marR="0">
              <a:lnSpc>
                <a:spcPts val="2726"/>
              </a:lnSpc>
              <a:spcBef>
                <a:spcPts val="508"/>
              </a:spcBef>
              <a:spcAft>
                <a:spcPts val="0"/>
              </a:spcAft>
            </a:pP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networks</a:t>
            </a: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(CNNs)</a:t>
            </a:r>
            <a:r>
              <a:rPr dirty="0" sz="2350" spc="22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can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analyze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visual</a:t>
            </a:r>
            <a:r>
              <a:rPr dirty="0" sz="2350" spc="22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features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of</a:t>
            </a:r>
            <a:r>
              <a:rPr dirty="0" sz="2350" spc="22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movie</a:t>
            </a:r>
          </a:p>
          <a:p>
            <a:pPr marL="253126" marR="0">
              <a:lnSpc>
                <a:spcPts val="2726"/>
              </a:lnSpc>
              <a:spcBef>
                <a:spcPts val="558"/>
              </a:spcBef>
              <a:spcAft>
                <a:spcPts val="0"/>
              </a:spcAft>
            </a:pP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posters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or</a:t>
            </a:r>
            <a:r>
              <a:rPr dirty="0" sz="2350" spc="22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trailers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to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enhance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recommendations.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39644" y="413227"/>
            <a:ext cx="8918103" cy="17118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8900" spc="868" b="1">
                <a:solidFill>
                  <a:srgbClr val="231f20"/>
                </a:solidFill>
                <a:latin typeface="ACCUPT+Oswald-Bold"/>
                <a:cs typeface="ACCUPT+Oswald-Bold"/>
              </a:rPr>
              <a:t>ALS</a:t>
            </a:r>
            <a:r>
              <a:rPr dirty="0" sz="8900" spc="868" b="1">
                <a:solidFill>
                  <a:srgbClr val="231f20"/>
                </a:solidFill>
                <a:latin typeface="ACCUPT+Oswald-Bold"/>
                <a:cs typeface="ACCUPT+Oswald-Bold"/>
              </a:rPr>
              <a:t> </a:t>
            </a:r>
            <a:r>
              <a:rPr dirty="0" sz="8900" spc="867" b="1">
                <a:solidFill>
                  <a:srgbClr val="231f20"/>
                </a:solidFill>
                <a:latin typeface="ACCUPT+Oswald-Bold"/>
                <a:cs typeface="ACCUPT+Oswald-Bold"/>
              </a:rPr>
              <a:t>ALGORITHM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12808" y="3366605"/>
            <a:ext cx="13644187" cy="6165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5"/>
              </a:lnSpc>
              <a:spcBef>
                <a:spcPts val="0"/>
              </a:spcBef>
              <a:spcAft>
                <a:spcPts val="0"/>
              </a:spcAft>
            </a:pP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The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ALS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algorithm</a:t>
            </a:r>
            <a:r>
              <a:rPr dirty="0" sz="2700" spc="28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is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>
                <a:solidFill>
                  <a:srgbClr val="231f20"/>
                </a:solidFill>
                <a:latin typeface="OHEMWD+DMSans-Regular"/>
                <a:cs typeface="OHEMWD+DMSans-Regular"/>
              </a:rPr>
              <a:t>a</a:t>
            </a:r>
            <a:r>
              <a:rPr dirty="0" sz="2700" spc="55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powerful</a:t>
            </a:r>
            <a:r>
              <a:rPr dirty="0" sz="2700" spc="26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tool</a:t>
            </a:r>
            <a:r>
              <a:rPr dirty="0" sz="2700" spc="26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in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movie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recommendation</a:t>
            </a:r>
          </a:p>
          <a:p>
            <a:pPr marL="0" marR="0">
              <a:lnSpc>
                <a:spcPts val="3165"/>
              </a:lnSpc>
              <a:spcBef>
                <a:spcPts val="541"/>
              </a:spcBef>
              <a:spcAft>
                <a:spcPts val="0"/>
              </a:spcAft>
            </a:pP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systems.</a:t>
            </a:r>
            <a:r>
              <a:rPr dirty="0" sz="2700" spc="26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It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works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9">
                <a:solidFill>
                  <a:srgbClr val="231f20"/>
                </a:solidFill>
                <a:latin typeface="OHEMWD+DMSans-Regular"/>
                <a:cs typeface="OHEMWD+DMSans-Regular"/>
              </a:rPr>
              <a:t>by</a:t>
            </a:r>
            <a:r>
              <a:rPr dirty="0" sz="2700" spc="27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analyzing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user</a:t>
            </a:r>
            <a:r>
              <a:rPr dirty="0" sz="2700" spc="26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data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and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predicting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which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movies</a:t>
            </a:r>
          </a:p>
          <a:p>
            <a:pPr marL="0" marR="0">
              <a:lnSpc>
                <a:spcPts val="3165"/>
              </a:lnSpc>
              <a:spcBef>
                <a:spcPts val="591"/>
              </a:spcBef>
              <a:spcAft>
                <a:spcPts val="0"/>
              </a:spcAft>
            </a:pP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they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are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likely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to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enjoy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based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on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their</a:t>
            </a:r>
            <a:r>
              <a:rPr dirty="0" sz="2700" spc="27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previous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viewing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habits.</a:t>
            </a:r>
            <a:r>
              <a:rPr dirty="0" sz="2700" spc="26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This</a:t>
            </a:r>
          </a:p>
          <a:p>
            <a:pPr marL="0" marR="0">
              <a:lnSpc>
                <a:spcPts val="3165"/>
              </a:lnSpc>
              <a:spcBef>
                <a:spcPts val="541"/>
              </a:spcBef>
              <a:spcAft>
                <a:spcPts val="0"/>
              </a:spcAft>
            </a:pP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algorithm</a:t>
            </a:r>
            <a:r>
              <a:rPr dirty="0" sz="2700" spc="28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is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particularly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useful</a:t>
            </a:r>
            <a:r>
              <a:rPr dirty="0" sz="2700" spc="26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because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it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can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work</a:t>
            </a:r>
            <a:r>
              <a:rPr dirty="0" sz="2700" spc="27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with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incomplete</a:t>
            </a:r>
          </a:p>
          <a:p>
            <a:pPr marL="0" marR="0">
              <a:lnSpc>
                <a:spcPts val="3165"/>
              </a:lnSpc>
              <a:spcBef>
                <a:spcPts val="591"/>
              </a:spcBef>
              <a:spcAft>
                <a:spcPts val="0"/>
              </a:spcAft>
            </a:pP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data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sets,</a:t>
            </a:r>
            <a:r>
              <a:rPr dirty="0" sz="2700" spc="26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meaning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that</a:t>
            </a:r>
            <a:r>
              <a:rPr dirty="0" sz="2700" spc="269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even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if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>
                <a:solidFill>
                  <a:srgbClr val="231f20"/>
                </a:solidFill>
                <a:latin typeface="OHEMWD+DMSans-Regular"/>
                <a:cs typeface="OHEMWD+DMSans-Regular"/>
              </a:rPr>
              <a:t>a</a:t>
            </a:r>
            <a:r>
              <a:rPr dirty="0" sz="2700" spc="55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user</a:t>
            </a:r>
            <a:r>
              <a:rPr dirty="0" sz="2700" spc="26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has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only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watched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>
                <a:solidFill>
                  <a:srgbClr val="231f20"/>
                </a:solidFill>
                <a:latin typeface="OHEMWD+DMSans-Regular"/>
                <a:cs typeface="OHEMWD+DMSans-Regular"/>
              </a:rPr>
              <a:t>a</a:t>
            </a:r>
            <a:r>
              <a:rPr dirty="0" sz="2700" spc="55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few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movies,</a:t>
            </a:r>
          </a:p>
          <a:p>
            <a:pPr marL="0" marR="0">
              <a:lnSpc>
                <a:spcPts val="3165"/>
              </a:lnSpc>
              <a:spcBef>
                <a:spcPts val="591"/>
              </a:spcBef>
              <a:spcAft>
                <a:spcPts val="0"/>
              </a:spcAft>
            </a:pP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the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algorithm</a:t>
            </a:r>
            <a:r>
              <a:rPr dirty="0" sz="2700" spc="28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can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still</a:t>
            </a:r>
            <a:r>
              <a:rPr dirty="0" sz="2700" spc="269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9">
                <a:solidFill>
                  <a:srgbClr val="231f20"/>
                </a:solidFill>
                <a:latin typeface="OHEMWD+DMSans-Regular"/>
                <a:cs typeface="OHEMWD+DMSans-Regular"/>
              </a:rPr>
              <a:t>make</a:t>
            </a:r>
            <a:r>
              <a:rPr dirty="0" sz="2700" spc="27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accurate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predictions.</a:t>
            </a:r>
          </a:p>
          <a:p>
            <a:pPr marL="0" marR="0">
              <a:lnSpc>
                <a:spcPts val="3165"/>
              </a:lnSpc>
              <a:spcBef>
                <a:spcPts val="541"/>
              </a:spcBef>
              <a:spcAft>
                <a:spcPts val="0"/>
              </a:spcAft>
            </a:pP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To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understand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how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the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ALS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algorithm</a:t>
            </a:r>
            <a:r>
              <a:rPr dirty="0" sz="2700" spc="28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works,</a:t>
            </a:r>
            <a:r>
              <a:rPr dirty="0" sz="2700" spc="26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imagine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you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are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trying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to</a:t>
            </a:r>
          </a:p>
          <a:p>
            <a:pPr marL="0" marR="0">
              <a:lnSpc>
                <a:spcPts val="3165"/>
              </a:lnSpc>
              <a:spcBef>
                <a:spcPts val="591"/>
              </a:spcBef>
              <a:spcAft>
                <a:spcPts val="0"/>
              </a:spcAft>
            </a:pPr>
            <a:r>
              <a:rPr dirty="0" sz="2700" spc="279">
                <a:solidFill>
                  <a:srgbClr val="231f20"/>
                </a:solidFill>
                <a:latin typeface="OHEMWD+DMSans-Regular"/>
                <a:cs typeface="OHEMWD+DMSans-Regular"/>
              </a:rPr>
              <a:t>recommend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>
                <a:solidFill>
                  <a:srgbClr val="231f20"/>
                </a:solidFill>
                <a:latin typeface="OHEMWD+DMSans-Regular"/>
                <a:cs typeface="OHEMWD+DMSans-Regular"/>
              </a:rPr>
              <a:t>a</a:t>
            </a:r>
            <a:r>
              <a:rPr dirty="0" sz="2700" spc="55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movie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to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>
                <a:solidFill>
                  <a:srgbClr val="231f20"/>
                </a:solidFill>
                <a:latin typeface="OHEMWD+DMSans-Regular"/>
                <a:cs typeface="OHEMWD+DMSans-Regular"/>
              </a:rPr>
              <a:t>a</a:t>
            </a:r>
            <a:r>
              <a:rPr dirty="0" sz="2700" spc="55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friend.</a:t>
            </a:r>
            <a:r>
              <a:rPr dirty="0" sz="2700" spc="26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You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know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that</a:t>
            </a:r>
            <a:r>
              <a:rPr dirty="0" sz="2700" spc="269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your</a:t>
            </a:r>
            <a:r>
              <a:rPr dirty="0" sz="2700" spc="26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friend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likes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action</a:t>
            </a:r>
          </a:p>
          <a:p>
            <a:pPr marL="0" marR="0">
              <a:lnSpc>
                <a:spcPts val="3165"/>
              </a:lnSpc>
              <a:spcBef>
                <a:spcPts val="541"/>
              </a:spcBef>
              <a:spcAft>
                <a:spcPts val="0"/>
              </a:spcAft>
            </a:pP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movies,</a:t>
            </a:r>
            <a:r>
              <a:rPr dirty="0" sz="2700" spc="26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but</a:t>
            </a:r>
            <a:r>
              <a:rPr dirty="0" sz="2700" spc="26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you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don't</a:t>
            </a:r>
            <a:r>
              <a:rPr dirty="0" sz="2700" spc="27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know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which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specific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ones</a:t>
            </a:r>
            <a:r>
              <a:rPr dirty="0" sz="2700" spc="27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they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have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seen.</a:t>
            </a:r>
            <a:r>
              <a:rPr dirty="0" sz="2700" spc="26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Using</a:t>
            </a:r>
          </a:p>
          <a:p>
            <a:pPr marL="0" marR="0">
              <a:lnSpc>
                <a:spcPts val="3165"/>
              </a:lnSpc>
              <a:spcBef>
                <a:spcPts val="591"/>
              </a:spcBef>
              <a:spcAft>
                <a:spcPts val="0"/>
              </a:spcAft>
            </a:pP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the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ALS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algorithm,</a:t>
            </a:r>
            <a:r>
              <a:rPr dirty="0" sz="2700" spc="26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you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would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analyze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data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from</a:t>
            </a:r>
            <a:r>
              <a:rPr dirty="0" sz="2700" spc="28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other</a:t>
            </a:r>
            <a:r>
              <a:rPr dirty="0" sz="2700" spc="26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users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80">
                <a:solidFill>
                  <a:srgbClr val="231f20"/>
                </a:solidFill>
                <a:latin typeface="OHEMWD+DMSans-Regular"/>
                <a:cs typeface="OHEMWD+DMSans-Regular"/>
              </a:rPr>
              <a:t>who</a:t>
            </a:r>
            <a:r>
              <a:rPr dirty="0" sz="2700" spc="27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also</a:t>
            </a:r>
          </a:p>
          <a:p>
            <a:pPr marL="0" marR="0">
              <a:lnSpc>
                <a:spcPts val="3165"/>
              </a:lnSpc>
              <a:spcBef>
                <a:spcPts val="541"/>
              </a:spcBef>
              <a:spcAft>
                <a:spcPts val="0"/>
              </a:spcAft>
            </a:pP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like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action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movies</a:t>
            </a:r>
            <a:r>
              <a:rPr dirty="0" sz="2700" spc="27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and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see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which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movies</a:t>
            </a:r>
            <a:r>
              <a:rPr dirty="0" sz="2700" spc="27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they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have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watched.</a:t>
            </a:r>
            <a:r>
              <a:rPr dirty="0" sz="2700" spc="26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Based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on</a:t>
            </a:r>
          </a:p>
          <a:p>
            <a:pPr marL="0" marR="0">
              <a:lnSpc>
                <a:spcPts val="3165"/>
              </a:lnSpc>
              <a:spcBef>
                <a:spcPts val="591"/>
              </a:spcBef>
              <a:spcAft>
                <a:spcPts val="0"/>
              </a:spcAft>
            </a:pP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this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information,</a:t>
            </a:r>
            <a:r>
              <a:rPr dirty="0" sz="2700" spc="26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you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could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9">
                <a:solidFill>
                  <a:srgbClr val="231f20"/>
                </a:solidFill>
                <a:latin typeface="OHEMWD+DMSans-Regular"/>
                <a:cs typeface="OHEMWD+DMSans-Regular"/>
              </a:rPr>
              <a:t>make</a:t>
            </a:r>
            <a:r>
              <a:rPr dirty="0" sz="2700" spc="27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an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educated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guess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about</a:t>
            </a:r>
            <a:r>
              <a:rPr dirty="0" sz="2700" spc="26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which</a:t>
            </a:r>
          </a:p>
          <a:p>
            <a:pPr marL="0" marR="0">
              <a:lnSpc>
                <a:spcPts val="3165"/>
              </a:lnSpc>
              <a:spcBef>
                <a:spcPts val="541"/>
              </a:spcBef>
              <a:spcAft>
                <a:spcPts val="0"/>
              </a:spcAft>
            </a:pP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action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movies</a:t>
            </a:r>
            <a:r>
              <a:rPr dirty="0" sz="2700" spc="27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your</a:t>
            </a:r>
            <a:r>
              <a:rPr dirty="0" sz="2700" spc="26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friend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might</a:t>
            </a:r>
            <a:r>
              <a:rPr dirty="0" sz="2700" spc="26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enjoy.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12808" y="9569413"/>
            <a:ext cx="219810" cy="4401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5"/>
              </a:lnSpc>
              <a:spcBef>
                <a:spcPts val="0"/>
              </a:spcBef>
              <a:spcAft>
                <a:spcPts val="0"/>
              </a:spcAft>
            </a:pPr>
            <a:r>
              <a:rPr dirty="0" sz="2700">
                <a:solidFill>
                  <a:srgbClr val="231f20"/>
                </a:solidFill>
                <a:latin typeface="OHEMWD+DMSans-Regular"/>
                <a:cs typeface="OHEMWD+DMSans-Regular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13911" y="413227"/>
            <a:ext cx="9355056" cy="17118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8900" spc="868" b="1">
                <a:solidFill>
                  <a:srgbClr val="231f20"/>
                </a:solidFill>
                <a:latin typeface="ACCUPT+Oswald-Bold"/>
                <a:cs typeface="ACCUPT+Oswald-Bold"/>
              </a:rPr>
              <a:t>BENEFITS</a:t>
            </a:r>
            <a:r>
              <a:rPr dirty="0" sz="8900" spc="868" b="1">
                <a:solidFill>
                  <a:srgbClr val="231f20"/>
                </a:solidFill>
                <a:latin typeface="ACCUPT+Oswald-Bold"/>
                <a:cs typeface="ACCUPT+Oswald-Bold"/>
              </a:rPr>
              <a:t> </a:t>
            </a:r>
            <a:r>
              <a:rPr dirty="0" sz="8900" spc="867" b="1">
                <a:solidFill>
                  <a:srgbClr val="231f20"/>
                </a:solidFill>
                <a:latin typeface="ACCUPT+Oswald-Bold"/>
                <a:cs typeface="ACCUPT+Oswald-Bold"/>
              </a:rPr>
              <a:t>OF</a:t>
            </a:r>
            <a:r>
              <a:rPr dirty="0" sz="8900" spc="869" b="1">
                <a:solidFill>
                  <a:srgbClr val="231f20"/>
                </a:solidFill>
                <a:latin typeface="ACCUPT+Oswald-Bold"/>
                <a:cs typeface="ACCUPT+Oswald-Bold"/>
              </a:rPr>
              <a:t> </a:t>
            </a:r>
            <a:r>
              <a:rPr dirty="0" sz="8900" spc="868" b="1">
                <a:solidFill>
                  <a:srgbClr val="231f20"/>
                </a:solidFill>
                <a:latin typeface="ACCUPT+Oswald-Bold"/>
                <a:cs typeface="ACCUPT+Oswald-Bold"/>
              </a:rPr>
              <a:t>ALS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12808" y="3366605"/>
            <a:ext cx="13688835" cy="6165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5"/>
              </a:lnSpc>
              <a:spcBef>
                <a:spcPts val="0"/>
              </a:spcBef>
              <a:spcAft>
                <a:spcPts val="0"/>
              </a:spcAft>
            </a:pP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The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ALS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(Alternating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Least</a:t>
            </a:r>
            <a:r>
              <a:rPr dirty="0" sz="2700" spc="269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Squares)</a:t>
            </a:r>
            <a:r>
              <a:rPr dirty="0" sz="2700" spc="26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algorithm</a:t>
            </a:r>
            <a:r>
              <a:rPr dirty="0" sz="2700" spc="28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is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>
                <a:solidFill>
                  <a:srgbClr val="231f20"/>
                </a:solidFill>
                <a:latin typeface="OHEMWD+DMSans-Regular"/>
                <a:cs typeface="OHEMWD+DMSans-Regular"/>
              </a:rPr>
              <a:t>a</a:t>
            </a:r>
            <a:r>
              <a:rPr dirty="0" sz="2700" spc="55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powerful</a:t>
            </a:r>
            <a:r>
              <a:rPr dirty="0" sz="2700" spc="26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tool</a:t>
            </a:r>
            <a:r>
              <a:rPr dirty="0" sz="2700" spc="26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that</a:t>
            </a:r>
          </a:p>
          <a:p>
            <a:pPr marL="0" marR="0">
              <a:lnSpc>
                <a:spcPts val="3165"/>
              </a:lnSpc>
              <a:spcBef>
                <a:spcPts val="541"/>
              </a:spcBef>
              <a:spcAft>
                <a:spcPts val="0"/>
              </a:spcAft>
            </a:pP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can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greatly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improve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the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accuracy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and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efficiency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of</a:t>
            </a:r>
            <a:r>
              <a:rPr dirty="0" sz="2700" spc="26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movie</a:t>
            </a:r>
          </a:p>
          <a:p>
            <a:pPr marL="0" marR="0">
              <a:lnSpc>
                <a:spcPts val="3165"/>
              </a:lnSpc>
              <a:spcBef>
                <a:spcPts val="591"/>
              </a:spcBef>
              <a:spcAft>
                <a:spcPts val="0"/>
              </a:spcAft>
            </a:pP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recommendation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systems.</a:t>
            </a:r>
            <a:r>
              <a:rPr dirty="0" sz="2700" spc="26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By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analyzing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user</a:t>
            </a:r>
            <a:r>
              <a:rPr dirty="0" sz="2700" spc="26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behavior</a:t>
            </a:r>
            <a:r>
              <a:rPr dirty="0" sz="2700" spc="26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and</a:t>
            </a:r>
          </a:p>
          <a:p>
            <a:pPr marL="0" marR="0">
              <a:lnSpc>
                <a:spcPts val="3165"/>
              </a:lnSpc>
              <a:spcBef>
                <a:spcPts val="541"/>
              </a:spcBef>
              <a:spcAft>
                <a:spcPts val="0"/>
              </a:spcAft>
            </a:pP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preferences,</a:t>
            </a:r>
            <a:r>
              <a:rPr dirty="0" sz="2700" spc="26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ALS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can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predict</a:t>
            </a:r>
            <a:r>
              <a:rPr dirty="0" sz="2700" spc="269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which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movies</a:t>
            </a:r>
            <a:r>
              <a:rPr dirty="0" sz="2700" spc="27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>
                <a:solidFill>
                  <a:srgbClr val="231f20"/>
                </a:solidFill>
                <a:latin typeface="OHEMWD+DMSans-Regular"/>
                <a:cs typeface="OHEMWD+DMSans-Regular"/>
              </a:rPr>
              <a:t>a</a:t>
            </a:r>
            <a:r>
              <a:rPr dirty="0" sz="2700" spc="55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user</a:t>
            </a:r>
            <a:r>
              <a:rPr dirty="0" sz="2700" spc="26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is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80">
                <a:solidFill>
                  <a:srgbClr val="231f20"/>
                </a:solidFill>
                <a:latin typeface="OHEMWD+DMSans-Regular"/>
                <a:cs typeface="OHEMWD+DMSans-Regular"/>
              </a:rPr>
              <a:t>most</a:t>
            </a:r>
            <a:r>
              <a:rPr dirty="0" sz="2700" spc="26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likely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to</a:t>
            </a:r>
          </a:p>
          <a:p>
            <a:pPr marL="0" marR="0">
              <a:lnSpc>
                <a:spcPts val="3165"/>
              </a:lnSpc>
              <a:spcBef>
                <a:spcPts val="591"/>
              </a:spcBef>
              <a:spcAft>
                <a:spcPts val="0"/>
              </a:spcAft>
            </a:pP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enjoy,</a:t>
            </a:r>
            <a:r>
              <a:rPr dirty="0" sz="2700" spc="26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making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it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an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invaluable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resource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for</a:t>
            </a:r>
            <a:r>
              <a:rPr dirty="0" sz="2700" spc="27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streaming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services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and</a:t>
            </a:r>
          </a:p>
          <a:p>
            <a:pPr marL="0" marR="0">
              <a:lnSpc>
                <a:spcPts val="3165"/>
              </a:lnSpc>
              <a:spcBef>
                <a:spcPts val="591"/>
              </a:spcBef>
              <a:spcAft>
                <a:spcPts val="0"/>
              </a:spcAft>
            </a:pP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other</a:t>
            </a:r>
            <a:r>
              <a:rPr dirty="0" sz="2700" spc="26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entertainment</a:t>
            </a:r>
            <a:r>
              <a:rPr dirty="0" sz="2700" spc="269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companies.</a:t>
            </a:r>
          </a:p>
          <a:p>
            <a:pPr marL="0" marR="0">
              <a:lnSpc>
                <a:spcPts val="3165"/>
              </a:lnSpc>
              <a:spcBef>
                <a:spcPts val="541"/>
              </a:spcBef>
              <a:spcAft>
                <a:spcPts val="0"/>
              </a:spcAft>
            </a:pPr>
            <a:r>
              <a:rPr dirty="0" sz="2700" spc="280">
                <a:solidFill>
                  <a:srgbClr val="231f20"/>
                </a:solidFill>
                <a:latin typeface="OHEMWD+DMSans-Regular"/>
                <a:cs typeface="OHEMWD+DMSans-Regular"/>
              </a:rPr>
              <a:t>One</a:t>
            </a:r>
            <a:r>
              <a:rPr dirty="0" sz="2700" spc="269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of</a:t>
            </a:r>
            <a:r>
              <a:rPr dirty="0" sz="2700" spc="26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the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key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benefits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of</a:t>
            </a:r>
            <a:r>
              <a:rPr dirty="0" sz="2700" spc="26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the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ALS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module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is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its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ability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to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handle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large</a:t>
            </a:r>
          </a:p>
          <a:p>
            <a:pPr marL="0" marR="0">
              <a:lnSpc>
                <a:spcPts val="3165"/>
              </a:lnSpc>
              <a:spcBef>
                <a:spcPts val="591"/>
              </a:spcBef>
              <a:spcAft>
                <a:spcPts val="0"/>
              </a:spcAft>
            </a:pP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amounts</a:t>
            </a:r>
            <a:r>
              <a:rPr dirty="0" sz="2700" spc="27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of</a:t>
            </a:r>
            <a:r>
              <a:rPr dirty="0" sz="2700" spc="26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data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quickly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and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accurately.</a:t>
            </a:r>
            <a:r>
              <a:rPr dirty="0" sz="2700" spc="26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In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fact,</a:t>
            </a:r>
            <a:r>
              <a:rPr dirty="0" sz="2700" spc="26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studies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have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shown</a:t>
            </a:r>
          </a:p>
          <a:p>
            <a:pPr marL="0" marR="0">
              <a:lnSpc>
                <a:spcPts val="3165"/>
              </a:lnSpc>
              <a:spcBef>
                <a:spcPts val="541"/>
              </a:spcBef>
              <a:spcAft>
                <a:spcPts val="0"/>
              </a:spcAft>
            </a:pP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that</a:t>
            </a:r>
            <a:r>
              <a:rPr dirty="0" sz="2700" spc="269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ALS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can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process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millions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of</a:t>
            </a:r>
            <a:r>
              <a:rPr dirty="0" sz="2700" spc="26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data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points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in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just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>
                <a:solidFill>
                  <a:srgbClr val="231f20"/>
                </a:solidFill>
                <a:latin typeface="OHEMWD+DMSans-Regular"/>
                <a:cs typeface="OHEMWD+DMSans-Regular"/>
              </a:rPr>
              <a:t>a</a:t>
            </a:r>
            <a:r>
              <a:rPr dirty="0" sz="2700" spc="55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few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seconds,</a:t>
            </a:r>
          </a:p>
          <a:p>
            <a:pPr marL="0" marR="0">
              <a:lnSpc>
                <a:spcPts val="3165"/>
              </a:lnSpc>
              <a:spcBef>
                <a:spcPts val="591"/>
              </a:spcBef>
              <a:spcAft>
                <a:spcPts val="0"/>
              </a:spcAft>
            </a:pP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making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it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one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of</a:t>
            </a:r>
            <a:r>
              <a:rPr dirty="0" sz="2700" spc="26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the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fastest</a:t>
            </a:r>
            <a:r>
              <a:rPr dirty="0" sz="2700" spc="27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and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80">
                <a:solidFill>
                  <a:srgbClr val="231f20"/>
                </a:solidFill>
                <a:latin typeface="OHEMWD+DMSans-Regular"/>
                <a:cs typeface="OHEMWD+DMSans-Regular"/>
              </a:rPr>
              <a:t>most</a:t>
            </a:r>
            <a:r>
              <a:rPr dirty="0" sz="2700" spc="26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efficient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recommendation</a:t>
            </a:r>
          </a:p>
          <a:p>
            <a:pPr marL="0" marR="0">
              <a:lnSpc>
                <a:spcPts val="3165"/>
              </a:lnSpc>
              <a:spcBef>
                <a:spcPts val="541"/>
              </a:spcBef>
              <a:spcAft>
                <a:spcPts val="0"/>
              </a:spcAft>
            </a:pP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algorithms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available.</a:t>
            </a:r>
            <a:r>
              <a:rPr dirty="0" sz="2700" spc="26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Additionally,</a:t>
            </a:r>
            <a:r>
              <a:rPr dirty="0" sz="2700" spc="26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ALS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has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been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shown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to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significantly</a:t>
            </a:r>
          </a:p>
          <a:p>
            <a:pPr marL="0" marR="0">
              <a:lnSpc>
                <a:spcPts val="3165"/>
              </a:lnSpc>
              <a:spcBef>
                <a:spcPts val="591"/>
              </a:spcBef>
              <a:spcAft>
                <a:spcPts val="0"/>
              </a:spcAft>
            </a:pP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outperform</a:t>
            </a:r>
            <a:r>
              <a:rPr dirty="0" sz="2700" spc="28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other</a:t>
            </a:r>
            <a:r>
              <a:rPr dirty="0" sz="2700" spc="26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popular</a:t>
            </a:r>
            <a:r>
              <a:rPr dirty="0" sz="2700" spc="26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recommendation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algorithms,</a:t>
            </a:r>
            <a:r>
              <a:rPr dirty="0" sz="2700" spc="26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such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as</a:t>
            </a:r>
          </a:p>
          <a:p>
            <a:pPr marL="0" marR="0">
              <a:lnSpc>
                <a:spcPts val="3165"/>
              </a:lnSpc>
              <a:spcBef>
                <a:spcPts val="541"/>
              </a:spcBef>
              <a:spcAft>
                <a:spcPts val="0"/>
              </a:spcAft>
            </a:pP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content-based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filtering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and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collaborative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filtering.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862762" y="1108788"/>
            <a:ext cx="4715501" cy="13105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19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0">
                <a:solidFill>
                  <a:srgbClr val="000000"/>
                </a:solidFill>
                <a:latin typeface="JCKLTQ+GochiHand-Regular"/>
                <a:cs typeface="JCKLTQ+GochiHand-Regular"/>
              </a:rPr>
              <a:t>Objectives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76069" y="4139820"/>
            <a:ext cx="10490930" cy="11692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06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0">
                <a:solidFill>
                  <a:srgbClr val="000000"/>
                </a:solidFill>
                <a:latin typeface="QMAGIT+BryndanWrite,Bold"/>
                <a:cs typeface="QMAGIT+BryndanWrite,Bold"/>
              </a:rPr>
              <a:t>1</a:t>
            </a:r>
            <a:r>
              <a:rPr dirty="0" sz="8500" spc="31776">
                <a:solidFill>
                  <a:srgbClr val="000000"/>
                </a:solidFill>
                <a:latin typeface="QMAGIT+BryndanWrite,Bold"/>
                <a:cs typeface="QMAGIT+BryndanWrite,Bold"/>
              </a:rPr>
              <a:t> </a:t>
            </a:r>
            <a:r>
              <a:rPr dirty="0" sz="8500">
                <a:solidFill>
                  <a:srgbClr val="000000"/>
                </a:solidFill>
                <a:latin typeface="QMAGIT+BryndanWrite,Bold"/>
                <a:cs typeface="QMAGIT+BryndanWrite,Bold"/>
              </a:rPr>
              <a:t>2</a:t>
            </a:r>
            <a:r>
              <a:rPr dirty="0" sz="8500" spc="31754">
                <a:solidFill>
                  <a:srgbClr val="000000"/>
                </a:solidFill>
                <a:latin typeface="QMAGIT+BryndanWrite,Bold"/>
                <a:cs typeface="QMAGIT+BryndanWrite,Bold"/>
              </a:rPr>
              <a:t> </a:t>
            </a:r>
            <a:r>
              <a:rPr dirty="0" sz="8500">
                <a:solidFill>
                  <a:srgbClr val="000000"/>
                </a:solidFill>
                <a:latin typeface="QMAGIT+BryndanWrite,Bold"/>
                <a:cs typeface="QMAGIT+BryndanWrite,Bold"/>
              </a:rPr>
              <a:t>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81408" y="5470047"/>
            <a:ext cx="3170148" cy="374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Lorem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ipsum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dolor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sit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amet,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374097" y="5470047"/>
            <a:ext cx="3645579" cy="2789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Lorem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ipsum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dolor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sit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amet,</a:t>
            </a:r>
          </a:p>
          <a:p>
            <a:pPr marL="0" marR="0">
              <a:lnSpc>
                <a:spcPts val="2652"/>
              </a:lnSpc>
              <a:spcBef>
                <a:spcPts val="465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consectetur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adipiscing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elit.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Sed</a:t>
            </a:r>
          </a:p>
          <a:p>
            <a:pPr marL="0" marR="0">
              <a:lnSpc>
                <a:spcPts val="2652"/>
              </a:lnSpc>
              <a:spcBef>
                <a:spcPts val="515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eget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lorem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ac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nibh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auctor</a:t>
            </a:r>
          </a:p>
          <a:p>
            <a:pPr marL="0" marR="0">
              <a:lnSpc>
                <a:spcPts val="2652"/>
              </a:lnSpc>
              <a:spcBef>
                <a:spcPts val="515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euismod.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Duis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malesuada,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mi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a</a:t>
            </a:r>
          </a:p>
          <a:p>
            <a:pPr marL="0" marR="0">
              <a:lnSpc>
                <a:spcPts val="2652"/>
              </a:lnSpc>
              <a:spcBef>
                <a:spcPts val="465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vehicula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vehicula,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quam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nisl</a:t>
            </a:r>
          </a:p>
          <a:p>
            <a:pPr marL="0" marR="0">
              <a:lnSpc>
                <a:spcPts val="2652"/>
              </a:lnSpc>
              <a:spcBef>
                <a:spcPts val="515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fringilla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neque,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vel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tristique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orci</a:t>
            </a:r>
          </a:p>
          <a:p>
            <a:pPr marL="0" marR="0">
              <a:lnSpc>
                <a:spcPts val="2652"/>
              </a:lnSpc>
              <a:spcBef>
                <a:spcPts val="515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nisl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sed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diam.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269582" y="5470047"/>
            <a:ext cx="3170148" cy="374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Lorem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ipsum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dolor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sit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amet,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481408" y="5872383"/>
            <a:ext cx="3645579" cy="23866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consectetur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adipiscing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elit.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Sed</a:t>
            </a:r>
          </a:p>
          <a:p>
            <a:pPr marL="0" marR="0">
              <a:lnSpc>
                <a:spcPts val="2652"/>
              </a:lnSpc>
              <a:spcBef>
                <a:spcPts val="465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eget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lorem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ac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nibh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auctor</a:t>
            </a:r>
          </a:p>
          <a:p>
            <a:pPr marL="0" marR="0">
              <a:lnSpc>
                <a:spcPts val="2652"/>
              </a:lnSpc>
              <a:spcBef>
                <a:spcPts val="515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euismod.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Duis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malesuada,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mi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a</a:t>
            </a:r>
          </a:p>
          <a:p>
            <a:pPr marL="0" marR="0">
              <a:lnSpc>
                <a:spcPts val="2652"/>
              </a:lnSpc>
              <a:spcBef>
                <a:spcPts val="515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vehicula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vehicula,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quam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nisl</a:t>
            </a:r>
          </a:p>
          <a:p>
            <a:pPr marL="0" marR="0">
              <a:lnSpc>
                <a:spcPts val="2652"/>
              </a:lnSpc>
              <a:spcBef>
                <a:spcPts val="465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fringilla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neque,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vel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tristique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orci</a:t>
            </a:r>
          </a:p>
          <a:p>
            <a:pPr marL="0" marR="0">
              <a:lnSpc>
                <a:spcPts val="2652"/>
              </a:lnSpc>
              <a:spcBef>
                <a:spcPts val="515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nisl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sed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diam.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269582" y="5872383"/>
            <a:ext cx="3645578" cy="23866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consectetur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adipiscing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elit.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Sed</a:t>
            </a:r>
          </a:p>
          <a:p>
            <a:pPr marL="0" marR="0">
              <a:lnSpc>
                <a:spcPts val="2652"/>
              </a:lnSpc>
              <a:spcBef>
                <a:spcPts val="465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eget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lorem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ac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nibh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auctor</a:t>
            </a:r>
          </a:p>
          <a:p>
            <a:pPr marL="0" marR="0">
              <a:lnSpc>
                <a:spcPts val="2652"/>
              </a:lnSpc>
              <a:spcBef>
                <a:spcPts val="515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euismod.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Duis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malesuada,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mi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a</a:t>
            </a:r>
          </a:p>
          <a:p>
            <a:pPr marL="0" marR="0">
              <a:lnSpc>
                <a:spcPts val="2652"/>
              </a:lnSpc>
              <a:spcBef>
                <a:spcPts val="515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vehicula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vehicula,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quam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nisl</a:t>
            </a:r>
          </a:p>
          <a:p>
            <a:pPr marL="0" marR="0">
              <a:lnSpc>
                <a:spcPts val="2652"/>
              </a:lnSpc>
              <a:spcBef>
                <a:spcPts val="465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fringilla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neque,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vel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tristique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orci</a:t>
            </a:r>
          </a:p>
          <a:p>
            <a:pPr marL="0" marR="0">
              <a:lnSpc>
                <a:spcPts val="2652"/>
              </a:lnSpc>
              <a:spcBef>
                <a:spcPts val="515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nisl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sed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 </a:t>
            </a:r>
            <a:r>
              <a:rPr dirty="0" sz="1800">
                <a:solidFill>
                  <a:srgbClr val="000000"/>
                </a:solidFill>
                <a:latin typeface="CWMMJH+Now-Regular"/>
                <a:cs typeface="CWMMJH+Now-Regular"/>
              </a:rPr>
              <a:t>diam.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42731" y="4039389"/>
            <a:ext cx="7754873" cy="15021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5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0">
                <a:solidFill>
                  <a:srgbClr val="000000"/>
                </a:solidFill>
                <a:latin typeface="QMAGIT+BryndanWrite,Bold"/>
                <a:cs typeface="QMAGIT+BryndanWrite,Bold"/>
              </a:rPr>
              <a:t>GITHUB</a:t>
            </a:r>
            <a:r>
              <a:rPr dirty="0" sz="11000" spc="1341">
                <a:solidFill>
                  <a:srgbClr val="000000"/>
                </a:solidFill>
                <a:latin typeface="QMAGIT+BryndanWrite,Bold"/>
                <a:cs typeface="QMAGIT+BryndanWrite,Bold"/>
              </a:rPr>
              <a:t> </a:t>
            </a:r>
            <a:r>
              <a:rPr dirty="0" sz="11000">
                <a:solidFill>
                  <a:srgbClr val="000000"/>
                </a:solidFill>
                <a:latin typeface="QMAGIT+BryndanWrite,Bold"/>
                <a:cs typeface="QMAGIT+BryndanWrite,Bold"/>
              </a:rPr>
              <a:t>LINK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48764" y="8076834"/>
            <a:ext cx="13593440" cy="9028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809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0" strike="sngStrike">
                <a:solidFill>
                  <a:srgbClr val="0000ff"/>
                </a:solidFill>
                <a:latin typeface="LAVUIL+CanvaSans-Regular"/>
                <a:cs typeface="LAVUIL+CanvaSans-Regula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https://github.com/Risharajeev/Risha123.git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81837" y="4039389"/>
            <a:ext cx="7679436" cy="15021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5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0">
                <a:solidFill>
                  <a:srgbClr val="000000"/>
                </a:solidFill>
                <a:latin typeface="KHIRIL+BryndanWrite"/>
                <a:cs typeface="KHIRIL+BryndanWrite"/>
              </a:rPr>
              <a:t>CONCLUSION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11018" y="1891376"/>
            <a:ext cx="11330319" cy="4401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5"/>
              </a:lnSpc>
              <a:spcBef>
                <a:spcPts val="0"/>
              </a:spcBef>
              <a:spcAft>
                <a:spcPts val="0"/>
              </a:spcAft>
            </a:pP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In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conclusion,</a:t>
            </a:r>
            <a:r>
              <a:rPr dirty="0" sz="2700" spc="26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82">
                <a:solidFill>
                  <a:srgbClr val="231f20"/>
                </a:solidFill>
                <a:latin typeface="OHEMWD+DMSans-Regular"/>
                <a:cs typeface="OHEMWD+DMSans-Regular"/>
              </a:rPr>
              <a:t>we</a:t>
            </a:r>
            <a:r>
              <a:rPr dirty="0" sz="2700" spc="26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have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discussed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the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importance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of</a:t>
            </a:r>
            <a:r>
              <a:rPr dirty="0" sz="2700" spc="26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movie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11018" y="2368515"/>
            <a:ext cx="13103866" cy="1394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5"/>
              </a:lnSpc>
              <a:spcBef>
                <a:spcPts val="0"/>
              </a:spcBef>
              <a:spcAft>
                <a:spcPts val="0"/>
              </a:spcAft>
            </a:pP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recommendation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systems</a:t>
            </a:r>
            <a:r>
              <a:rPr dirty="0" sz="2700" spc="27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in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the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entertainment</a:t>
            </a:r>
            <a:r>
              <a:rPr dirty="0" sz="2700" spc="269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industry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and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how</a:t>
            </a:r>
          </a:p>
          <a:p>
            <a:pPr marL="0" marR="0">
              <a:lnSpc>
                <a:spcPts val="3165"/>
              </a:lnSpc>
              <a:spcBef>
                <a:spcPts val="541"/>
              </a:spcBef>
              <a:spcAft>
                <a:spcPts val="0"/>
              </a:spcAft>
            </a:pP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collaborative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filtering,</a:t>
            </a:r>
            <a:r>
              <a:rPr dirty="0" sz="2700" spc="26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ALS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algorithm,</a:t>
            </a:r>
            <a:r>
              <a:rPr dirty="0" sz="2700" spc="26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and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deep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learning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are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used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to</a:t>
            </a:r>
          </a:p>
          <a:p>
            <a:pPr marL="0" marR="0">
              <a:lnSpc>
                <a:spcPts val="3165"/>
              </a:lnSpc>
              <a:spcBef>
                <a:spcPts val="591"/>
              </a:spcBef>
              <a:spcAft>
                <a:spcPts val="0"/>
              </a:spcAft>
            </a:pP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improve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their</a:t>
            </a:r>
            <a:r>
              <a:rPr dirty="0" sz="2700" spc="27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accuracy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and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efficiency.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11018" y="3799932"/>
            <a:ext cx="14374983" cy="42572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5"/>
              </a:lnSpc>
              <a:spcBef>
                <a:spcPts val="0"/>
              </a:spcBef>
              <a:spcAft>
                <a:spcPts val="0"/>
              </a:spcAft>
            </a:pP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The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ALS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module,</a:t>
            </a:r>
            <a:r>
              <a:rPr dirty="0" sz="2700" spc="26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in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particular,</a:t>
            </a:r>
            <a:r>
              <a:rPr dirty="0" sz="2700" spc="26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has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shown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great</a:t>
            </a:r>
            <a:r>
              <a:rPr dirty="0" sz="2700" spc="269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benefits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in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improving</a:t>
            </a:r>
          </a:p>
          <a:p>
            <a:pPr marL="0" marR="0">
              <a:lnSpc>
                <a:spcPts val="3165"/>
              </a:lnSpc>
              <a:spcBef>
                <a:spcPts val="541"/>
              </a:spcBef>
              <a:spcAft>
                <a:spcPts val="0"/>
              </a:spcAft>
            </a:pP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recommendation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system</a:t>
            </a:r>
            <a:r>
              <a:rPr dirty="0" sz="2700" spc="279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performance.</a:t>
            </a:r>
            <a:r>
              <a:rPr dirty="0" sz="2700" spc="26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With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its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ability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to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handle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large</a:t>
            </a:r>
          </a:p>
          <a:p>
            <a:pPr marL="0" marR="0">
              <a:lnSpc>
                <a:spcPts val="3165"/>
              </a:lnSpc>
              <a:spcBef>
                <a:spcPts val="591"/>
              </a:spcBef>
              <a:spcAft>
                <a:spcPts val="0"/>
              </a:spcAft>
            </a:pP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datasets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and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produce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accurate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recommendations,</a:t>
            </a:r>
            <a:r>
              <a:rPr dirty="0" sz="2700" spc="26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it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is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>
                <a:solidFill>
                  <a:srgbClr val="231f20"/>
                </a:solidFill>
                <a:latin typeface="OHEMWD+DMSans-Regular"/>
                <a:cs typeface="OHEMWD+DMSans-Regular"/>
              </a:rPr>
              <a:t>a</a:t>
            </a:r>
            <a:r>
              <a:rPr dirty="0" sz="2700" spc="55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valuable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tool</a:t>
            </a:r>
            <a:r>
              <a:rPr dirty="0" sz="2700" spc="26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for</a:t>
            </a:r>
          </a:p>
          <a:p>
            <a:pPr marL="0" marR="0">
              <a:lnSpc>
                <a:spcPts val="3165"/>
              </a:lnSpc>
              <a:spcBef>
                <a:spcPts val="541"/>
              </a:spcBef>
              <a:spcAft>
                <a:spcPts val="0"/>
              </a:spcAft>
            </a:pP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any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movie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recommendation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system.</a:t>
            </a:r>
            <a:r>
              <a:rPr dirty="0" sz="2700" spc="26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Additionally,</a:t>
            </a:r>
            <a:r>
              <a:rPr dirty="0" sz="2700" spc="26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deep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learning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has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also</a:t>
            </a:r>
          </a:p>
          <a:p>
            <a:pPr marL="0" marR="0">
              <a:lnSpc>
                <a:spcPts val="3165"/>
              </a:lnSpc>
              <a:spcBef>
                <a:spcPts val="591"/>
              </a:spcBef>
              <a:spcAft>
                <a:spcPts val="0"/>
              </a:spcAft>
            </a:pP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shown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promise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in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further</a:t>
            </a:r>
            <a:r>
              <a:rPr dirty="0" sz="2700" spc="27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improving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the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accuracy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of</a:t>
            </a:r>
            <a:r>
              <a:rPr dirty="0" sz="2700" spc="26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these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systems.</a:t>
            </a:r>
          </a:p>
          <a:p>
            <a:pPr marL="0" marR="0">
              <a:lnSpc>
                <a:spcPts val="3165"/>
              </a:lnSpc>
              <a:spcBef>
                <a:spcPts val="591"/>
              </a:spcBef>
              <a:spcAft>
                <a:spcPts val="0"/>
              </a:spcAft>
            </a:pPr>
            <a:r>
              <a:rPr dirty="0" sz="2700" spc="280">
                <a:solidFill>
                  <a:srgbClr val="231f20"/>
                </a:solidFill>
                <a:latin typeface="OHEMWD+DMSans-Regular"/>
                <a:cs typeface="OHEMWD+DMSans-Regular"/>
              </a:rPr>
              <a:t>As</a:t>
            </a:r>
            <a:r>
              <a:rPr dirty="0" sz="2700" spc="26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technology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continues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to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advance,</a:t>
            </a:r>
            <a:r>
              <a:rPr dirty="0" sz="2700" spc="26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it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is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important</a:t>
            </a:r>
            <a:r>
              <a:rPr dirty="0" sz="2700" spc="269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for</a:t>
            </a:r>
            <a:r>
              <a:rPr dirty="0" sz="2700" spc="27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us</a:t>
            </a:r>
            <a:r>
              <a:rPr dirty="0" sz="2700" spc="27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to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stay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up-to-</a:t>
            </a:r>
          </a:p>
          <a:p>
            <a:pPr marL="0" marR="0">
              <a:lnSpc>
                <a:spcPts val="3165"/>
              </a:lnSpc>
              <a:spcBef>
                <a:spcPts val="541"/>
              </a:spcBef>
              <a:spcAft>
                <a:spcPts val="0"/>
              </a:spcAft>
            </a:pP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date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with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the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latest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developments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in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movie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recommendation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systems.</a:t>
            </a:r>
            <a:r>
              <a:rPr dirty="0" sz="2700" spc="26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86">
                <a:solidFill>
                  <a:srgbClr val="231f20"/>
                </a:solidFill>
                <a:latin typeface="OHEMWD+DMSans-Regular"/>
                <a:cs typeface="OHEMWD+DMSans-Regular"/>
              </a:rPr>
              <a:t>We</a:t>
            </a:r>
          </a:p>
          <a:p>
            <a:pPr marL="0" marR="0">
              <a:lnSpc>
                <a:spcPts val="3165"/>
              </a:lnSpc>
              <a:spcBef>
                <a:spcPts val="591"/>
              </a:spcBef>
              <a:spcAft>
                <a:spcPts val="0"/>
              </a:spcAft>
            </a:pP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encourage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you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to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learn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9">
                <a:solidFill>
                  <a:srgbClr val="231f20"/>
                </a:solidFill>
                <a:latin typeface="OHEMWD+DMSans-Regular"/>
                <a:cs typeface="OHEMWD+DMSans-Regular"/>
              </a:rPr>
              <a:t>more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about</a:t>
            </a:r>
            <a:r>
              <a:rPr dirty="0" sz="2700" spc="26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ALS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module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and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deep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learning</a:t>
            </a:r>
            <a:r>
              <a:rPr dirty="0" sz="2700" spc="27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to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see</a:t>
            </a:r>
          </a:p>
          <a:p>
            <a:pPr marL="0" marR="0">
              <a:lnSpc>
                <a:spcPts val="3165"/>
              </a:lnSpc>
              <a:spcBef>
                <a:spcPts val="541"/>
              </a:spcBef>
              <a:spcAft>
                <a:spcPts val="0"/>
              </a:spcAft>
            </a:pP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how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6">
                <a:solidFill>
                  <a:srgbClr val="231f20"/>
                </a:solidFill>
                <a:latin typeface="OHEMWD+DMSans-Regular"/>
                <a:cs typeface="OHEMWD+DMSans-Regular"/>
              </a:rPr>
              <a:t>they</a:t>
            </a:r>
            <a:r>
              <a:rPr dirty="0" sz="2700" spc="27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can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9">
                <a:solidFill>
                  <a:srgbClr val="231f20"/>
                </a:solidFill>
                <a:latin typeface="OHEMWD+DMSans-Regular"/>
                <a:cs typeface="OHEMWD+DMSans-Regular"/>
              </a:rPr>
              <a:t>be</a:t>
            </a:r>
            <a:r>
              <a:rPr dirty="0" sz="2700" spc="27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applied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to</a:t>
            </a:r>
            <a:r>
              <a:rPr dirty="0" sz="2700" spc="2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your</a:t>
            </a:r>
            <a:r>
              <a:rPr dirty="0" sz="2700" spc="26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80">
                <a:solidFill>
                  <a:srgbClr val="231f20"/>
                </a:solidFill>
                <a:latin typeface="OHEMWD+DMSans-Regular"/>
                <a:cs typeface="OHEMWD+DMSans-Regular"/>
              </a:rPr>
              <a:t>own</a:t>
            </a:r>
            <a:r>
              <a:rPr dirty="0" sz="2700" spc="27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8">
                <a:solidFill>
                  <a:srgbClr val="231f20"/>
                </a:solidFill>
                <a:latin typeface="OHEMWD+DMSans-Regular"/>
                <a:cs typeface="OHEMWD+DMSans-Regular"/>
              </a:rPr>
              <a:t>recommendation</a:t>
            </a:r>
            <a:r>
              <a:rPr dirty="0" sz="2700" spc="2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700" spc="277">
                <a:solidFill>
                  <a:srgbClr val="231f20"/>
                </a:solidFill>
                <a:latin typeface="OHEMWD+DMSans-Regular"/>
                <a:cs typeface="OHEMWD+DMSans-Regular"/>
              </a:rPr>
              <a:t>system.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045994" y="4485085"/>
            <a:ext cx="6347024" cy="19287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8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2650" spc="-15">
                <a:solidFill>
                  <a:srgbClr val="000000"/>
                </a:solidFill>
                <a:latin typeface="JCKLTQ+GochiHand-Regular"/>
                <a:cs typeface="JCKLTQ+GochiHand-Regular"/>
              </a:rPr>
              <a:t>The</a:t>
            </a:r>
            <a:r>
              <a:rPr dirty="0" sz="12650" spc="-11">
                <a:solidFill>
                  <a:srgbClr val="000000"/>
                </a:solidFill>
                <a:latin typeface="JCKLTQ+GochiHand-Regular"/>
                <a:cs typeface="JCKLTQ+GochiHand-Regular"/>
              </a:rPr>
              <a:t> </a:t>
            </a:r>
            <a:r>
              <a:rPr dirty="0" sz="12650" spc="-11">
                <a:solidFill>
                  <a:srgbClr val="000000"/>
                </a:solidFill>
                <a:latin typeface="JCKLTQ+GochiHand-Regular"/>
                <a:cs typeface="JCKLTQ+GochiHand-Regular"/>
              </a:rPr>
              <a:t>team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593681" y="2944516"/>
            <a:ext cx="5253776" cy="37541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592"/>
              </a:lnSpc>
              <a:spcBef>
                <a:spcPts val="0"/>
              </a:spcBef>
              <a:spcAft>
                <a:spcPts val="0"/>
              </a:spcAft>
            </a:pPr>
            <a:r>
              <a:rPr dirty="0" sz="15850">
                <a:solidFill>
                  <a:srgbClr val="000000"/>
                </a:solidFill>
                <a:latin typeface="KHIRIL+BryndanWrite"/>
                <a:cs typeface="KHIRIL+BryndanWrite"/>
              </a:rPr>
              <a:t>Thank</a:t>
            </a:r>
          </a:p>
          <a:p>
            <a:pPr marL="1105403" marR="0">
              <a:lnSpc>
                <a:spcPts val="126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5850">
                <a:solidFill>
                  <a:srgbClr val="000000"/>
                </a:solidFill>
                <a:latin typeface="KHIRIL+BryndanWrite"/>
                <a:cs typeface="KHIRIL+BryndanWrite"/>
              </a:rPr>
              <a:t>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01766" y="3785806"/>
            <a:ext cx="2526422" cy="12484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416" marR="0">
              <a:lnSpc>
                <a:spcPts val="4690"/>
              </a:lnSpc>
              <a:spcBef>
                <a:spcPts val="0"/>
              </a:spcBef>
              <a:spcAft>
                <a:spcPts val="0"/>
              </a:spcAft>
            </a:pPr>
            <a:r>
              <a:rPr dirty="0" sz="4050" spc="191">
                <a:solidFill>
                  <a:srgbClr val="fffbfb"/>
                </a:solidFill>
                <a:latin typeface="OHEMWD+DMSans-Regular"/>
                <a:cs typeface="OHEMWD+DMSans-Regular"/>
              </a:rPr>
              <a:t>Dhaarani</a:t>
            </a:r>
          </a:p>
          <a:p>
            <a:pPr marL="0" marR="0">
              <a:lnSpc>
                <a:spcPts val="469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4050" spc="190">
                <a:solidFill>
                  <a:srgbClr val="fffbfb"/>
                </a:solidFill>
                <a:latin typeface="OHEMWD+DMSans-Regular"/>
                <a:cs typeface="OHEMWD+DMSans-Regular"/>
              </a:rPr>
              <a:t>pushpam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750057" y="3830858"/>
            <a:ext cx="1785241" cy="1212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0138" marR="0">
              <a:lnSpc>
                <a:spcPts val="4553"/>
              </a:lnSpc>
              <a:spcBef>
                <a:spcPts val="0"/>
              </a:spcBef>
              <a:spcAft>
                <a:spcPts val="0"/>
              </a:spcAft>
            </a:pPr>
            <a:r>
              <a:rPr dirty="0" sz="3900" spc="201">
                <a:solidFill>
                  <a:srgbClr val="fffbfb"/>
                </a:solidFill>
                <a:latin typeface="OHEMWD+DMSans-Regular"/>
                <a:cs typeface="OHEMWD+DMSans-Regular"/>
              </a:rPr>
              <a:t>Risha</a:t>
            </a:r>
          </a:p>
          <a:p>
            <a:pPr marL="0" marR="0">
              <a:lnSpc>
                <a:spcPts val="4553"/>
              </a:lnSpc>
              <a:spcBef>
                <a:spcPts val="144"/>
              </a:spcBef>
              <a:spcAft>
                <a:spcPts val="0"/>
              </a:spcAft>
            </a:pPr>
            <a:r>
              <a:rPr dirty="0" sz="3900" spc="202">
                <a:solidFill>
                  <a:srgbClr val="fffbfb"/>
                </a:solidFill>
                <a:latin typeface="OHEMWD+DMSans-Regular"/>
                <a:cs typeface="OHEMWD+DMSans-Regular"/>
              </a:rPr>
              <a:t>Rajeev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49954" y="3852205"/>
            <a:ext cx="1922388" cy="11169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18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spc="175">
                <a:solidFill>
                  <a:srgbClr val="fffbfb"/>
                </a:solidFill>
                <a:latin typeface="OHEMWD+DMSans-Regular"/>
                <a:cs typeface="OHEMWD+DMSans-Regular"/>
              </a:rPr>
              <a:t>Bharath</a:t>
            </a:r>
          </a:p>
          <a:p>
            <a:pPr marL="126433" marR="0">
              <a:lnSpc>
                <a:spcPts val="4180"/>
              </a:lnSpc>
              <a:spcBef>
                <a:spcPts val="133"/>
              </a:spcBef>
              <a:spcAft>
                <a:spcPts val="0"/>
              </a:spcAft>
            </a:pPr>
            <a:r>
              <a:rPr dirty="0" sz="3600" spc="176">
                <a:solidFill>
                  <a:srgbClr val="fffbfb"/>
                </a:solidFill>
                <a:latin typeface="OHEMWD+DMSans-Regular"/>
                <a:cs typeface="OHEMWD+DMSans-Regular"/>
              </a:rPr>
              <a:t>vikram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36343" y="6303508"/>
            <a:ext cx="2369672" cy="5410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0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spc="173">
                <a:solidFill>
                  <a:srgbClr val="fffbfb"/>
                </a:solidFill>
                <a:latin typeface="OHEMWD+DMSans-Regular"/>
                <a:cs typeface="OHEMWD+DMSans-Regular"/>
              </a:rPr>
              <a:t>21mia1052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579331" y="6303508"/>
            <a:ext cx="2260699" cy="5410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0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spc="173">
                <a:solidFill>
                  <a:srgbClr val="fffbfb"/>
                </a:solidFill>
                <a:latin typeface="OHEMWD+DMSans-Regular"/>
                <a:cs typeface="OHEMWD+DMSans-Regular"/>
              </a:rPr>
              <a:t>21mia1061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343348" y="6303655"/>
            <a:ext cx="2315834" cy="5240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26"/>
              </a:lnSpc>
              <a:spcBef>
                <a:spcPts val="0"/>
              </a:spcBef>
              <a:spcAft>
                <a:spcPts val="0"/>
              </a:spcAft>
            </a:pPr>
            <a:r>
              <a:rPr dirty="0" sz="3300" spc="159">
                <a:solidFill>
                  <a:srgbClr val="fffbfb"/>
                </a:solidFill>
                <a:latin typeface="OHEMWD+DMSans-Regular"/>
                <a:cs typeface="OHEMWD+DMSans-Regular"/>
              </a:rPr>
              <a:t>21mia1094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279789" y="204578"/>
            <a:ext cx="5471090" cy="19166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7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0" spc="968" b="1">
                <a:solidFill>
                  <a:srgbClr val="231f20"/>
                </a:solidFill>
                <a:latin typeface="ACCUPT+Oswald-Bold"/>
                <a:cs typeface="ACCUPT+Oswald-Bold"/>
              </a:rPr>
              <a:t>CONTENT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16178" y="2570677"/>
            <a:ext cx="741464" cy="14036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471" marR="0">
              <a:lnSpc>
                <a:spcPts val="4476"/>
              </a:lnSpc>
              <a:spcBef>
                <a:spcPts val="0"/>
              </a:spcBef>
              <a:spcAft>
                <a:spcPts val="0"/>
              </a:spcAft>
            </a:pPr>
            <a:r>
              <a:rPr dirty="0" sz="4250" spc="10">
                <a:solidFill>
                  <a:srgbClr val="363636"/>
                </a:solidFill>
                <a:latin typeface="KHIRIL+BryndanWrite"/>
                <a:cs typeface="KHIRIL+BryndanWrite"/>
              </a:rPr>
              <a:t>01</a:t>
            </a:r>
          </a:p>
          <a:p>
            <a:pPr marL="0" marR="0">
              <a:lnSpc>
                <a:spcPts val="4476"/>
              </a:lnSpc>
              <a:spcBef>
                <a:spcPts val="1800"/>
              </a:spcBef>
              <a:spcAft>
                <a:spcPts val="0"/>
              </a:spcAft>
            </a:pPr>
            <a:r>
              <a:rPr dirty="0" sz="4250" spc="10">
                <a:solidFill>
                  <a:srgbClr val="363636"/>
                </a:solidFill>
                <a:latin typeface="KHIRIL+BryndanWrite"/>
                <a:cs typeface="KHIRIL+BryndanWrite"/>
              </a:rPr>
              <a:t>02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18904" y="2643372"/>
            <a:ext cx="2803802" cy="12051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35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spc="260">
                <a:solidFill>
                  <a:srgbClr val="231f20"/>
                </a:solidFill>
                <a:latin typeface="OHEMWD+DMSans-Regular"/>
                <a:cs typeface="OHEMWD+DMSans-Regular"/>
              </a:rPr>
              <a:t>INTRODUCTION</a:t>
            </a:r>
          </a:p>
          <a:p>
            <a:pPr marL="0" marR="0">
              <a:lnSpc>
                <a:spcPts val="2935"/>
              </a:lnSpc>
              <a:spcBef>
                <a:spcPts val="3368"/>
              </a:spcBef>
              <a:spcAft>
                <a:spcPts val="0"/>
              </a:spcAft>
            </a:pPr>
            <a:r>
              <a:rPr dirty="0" sz="2500" spc="261">
                <a:solidFill>
                  <a:srgbClr val="231f20"/>
                </a:solidFill>
                <a:latin typeface="OHEMWD+DMSans-Regular"/>
                <a:cs typeface="OHEMWD+DMSans-Regular"/>
              </a:rPr>
              <a:t>ABSTRACT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32869" y="4248954"/>
            <a:ext cx="715688" cy="21960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35" marR="0">
              <a:lnSpc>
                <a:spcPts val="4476"/>
              </a:lnSpc>
              <a:spcBef>
                <a:spcPts val="0"/>
              </a:spcBef>
              <a:spcAft>
                <a:spcPts val="0"/>
              </a:spcAft>
            </a:pPr>
            <a:r>
              <a:rPr dirty="0" sz="4250" spc="10">
                <a:solidFill>
                  <a:srgbClr val="363636"/>
                </a:solidFill>
                <a:latin typeface="KHIRIL+BryndanWrite"/>
                <a:cs typeface="KHIRIL+BryndanWrite"/>
              </a:rPr>
              <a:t>03</a:t>
            </a:r>
          </a:p>
          <a:p>
            <a:pPr marL="0" marR="0">
              <a:lnSpc>
                <a:spcPts val="4476"/>
              </a:lnSpc>
              <a:spcBef>
                <a:spcPts val="1800"/>
              </a:spcBef>
              <a:spcAft>
                <a:spcPts val="0"/>
              </a:spcAft>
            </a:pPr>
            <a:r>
              <a:rPr dirty="0" sz="4250" spc="10">
                <a:solidFill>
                  <a:srgbClr val="363636"/>
                </a:solidFill>
                <a:latin typeface="KHIRIL+BryndanWrite"/>
                <a:cs typeface="KHIRIL+BryndanWrite"/>
              </a:rPr>
              <a:t>04</a:t>
            </a:r>
          </a:p>
          <a:p>
            <a:pPr marL="32261" marR="0">
              <a:lnSpc>
                <a:spcPts val="4476"/>
              </a:lnSpc>
              <a:spcBef>
                <a:spcPts val="1713"/>
              </a:spcBef>
              <a:spcAft>
                <a:spcPts val="0"/>
              </a:spcAft>
            </a:pPr>
            <a:r>
              <a:rPr dirty="0" sz="4250" spc="10">
                <a:solidFill>
                  <a:srgbClr val="363636"/>
                </a:solidFill>
                <a:latin typeface="KHIRIL+BryndanWrite"/>
                <a:cs typeface="KHIRIL+BryndanWrite"/>
              </a:rPr>
              <a:t>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18904" y="4357679"/>
            <a:ext cx="2569526" cy="4108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35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spc="261">
                <a:solidFill>
                  <a:srgbClr val="231f20"/>
                </a:solidFill>
                <a:latin typeface="OHEMWD+DMSans-Regular"/>
                <a:cs typeface="OHEMWD+DMSans-Regular"/>
              </a:rPr>
              <a:t>THE</a:t>
            </a:r>
            <a:r>
              <a:rPr dirty="0" sz="2500" spc="25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00" spc="261">
                <a:solidFill>
                  <a:srgbClr val="231f20"/>
                </a:solidFill>
                <a:latin typeface="OHEMWD+DMSans-Regular"/>
                <a:cs typeface="OHEMWD+DMSans-Regular"/>
              </a:rPr>
              <a:t>PROBLEM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918904" y="5151897"/>
            <a:ext cx="1913177" cy="4108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35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spc="260">
                <a:solidFill>
                  <a:srgbClr val="231f20"/>
                </a:solidFill>
                <a:latin typeface="OHEMWD+DMSans-Regular"/>
                <a:cs typeface="OHEMWD+DMSans-Regular"/>
              </a:rPr>
              <a:t>SOLUTION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918904" y="5952741"/>
            <a:ext cx="4107522" cy="12522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35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spc="260">
                <a:solidFill>
                  <a:srgbClr val="231f20"/>
                </a:solidFill>
                <a:latin typeface="OHEMWD+DMSans-Regular"/>
                <a:cs typeface="OHEMWD+DMSans-Regular"/>
              </a:rPr>
              <a:t>ARCHITECTURE</a:t>
            </a:r>
          </a:p>
          <a:p>
            <a:pPr marL="0" marR="0">
              <a:lnSpc>
                <a:spcPts val="2935"/>
              </a:lnSpc>
              <a:spcBef>
                <a:spcPts val="3739"/>
              </a:spcBef>
              <a:spcAft>
                <a:spcPts val="0"/>
              </a:spcAft>
            </a:pPr>
            <a:r>
              <a:rPr dirty="0" sz="2500" spc="260">
                <a:solidFill>
                  <a:srgbClr val="231f20"/>
                </a:solidFill>
                <a:latin typeface="OHEMWD+DMSans-Regular"/>
                <a:cs typeface="OHEMWD+DMSans-Regular"/>
              </a:rPr>
              <a:t>GITHUB</a:t>
            </a:r>
            <a:r>
              <a:rPr dirty="0" sz="2500" spc="25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00" spc="263">
                <a:solidFill>
                  <a:srgbClr val="231f20"/>
                </a:solidFill>
                <a:latin typeface="OHEMWD+DMSans-Regular"/>
                <a:cs typeface="OHEMWD+DMSans-Regular"/>
              </a:rPr>
              <a:t>SOURCE</a:t>
            </a:r>
            <a:r>
              <a:rPr dirty="0" sz="2500" spc="25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00" spc="265">
                <a:solidFill>
                  <a:srgbClr val="231f20"/>
                </a:solidFill>
                <a:latin typeface="OHEMWD+DMSans-Regular"/>
                <a:cs typeface="OHEMWD+DMSans-Regular"/>
              </a:rPr>
              <a:t>CODE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737637" y="6724274"/>
            <a:ext cx="698613" cy="6065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76"/>
              </a:lnSpc>
              <a:spcBef>
                <a:spcPts val="0"/>
              </a:spcBef>
              <a:spcAft>
                <a:spcPts val="0"/>
              </a:spcAft>
            </a:pPr>
            <a:r>
              <a:rPr dirty="0" sz="4250" spc="10">
                <a:solidFill>
                  <a:srgbClr val="363636"/>
                </a:solidFill>
                <a:latin typeface="KHIRIL+BryndanWrite"/>
                <a:cs typeface="KHIRIL+BryndanWrite"/>
              </a:rPr>
              <a:t>06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732587" y="7524374"/>
            <a:ext cx="749058" cy="6065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76"/>
              </a:lnSpc>
              <a:spcBef>
                <a:spcPts val="0"/>
              </a:spcBef>
              <a:spcAft>
                <a:spcPts val="0"/>
              </a:spcAft>
            </a:pPr>
            <a:r>
              <a:rPr dirty="0" sz="4250" spc="10">
                <a:solidFill>
                  <a:srgbClr val="363636"/>
                </a:solidFill>
                <a:latin typeface="KHIRIL+BryndanWrite"/>
                <a:cs typeface="KHIRIL+BryndanWrite"/>
              </a:rPr>
              <a:t>07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918904" y="7552390"/>
            <a:ext cx="2478855" cy="4108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35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spc="261">
                <a:solidFill>
                  <a:srgbClr val="231f20"/>
                </a:solidFill>
                <a:latin typeface="OHEMWD+DMSans-Regular"/>
                <a:cs typeface="OHEMWD+DMSans-Regular"/>
              </a:rPr>
              <a:t>CONCLUSION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37995" y="413227"/>
            <a:ext cx="8284570" cy="17118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8900" spc="867" b="1">
                <a:solidFill>
                  <a:srgbClr val="231f20"/>
                </a:solidFill>
                <a:latin typeface="ACCUPT+Oswald-Bold"/>
                <a:cs typeface="ACCUPT+Oswald-Bold"/>
              </a:rPr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02832" y="3661990"/>
            <a:ext cx="7399582" cy="1312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dirty="0" sz="2550" spc="255">
                <a:solidFill>
                  <a:srgbClr val="231f20"/>
                </a:solidFill>
                <a:latin typeface="OHEMWD+DMSans-Regular"/>
                <a:cs typeface="OHEMWD+DMSans-Regular"/>
              </a:rPr>
              <a:t>Deep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Learning</a:t>
            </a:r>
            <a:r>
              <a:rPr dirty="0" sz="2550" spc="17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1">
                <a:solidFill>
                  <a:srgbClr val="231f20"/>
                </a:solidFill>
                <a:latin typeface="OHEMWD+DMSans-Regular"/>
                <a:cs typeface="OHEMWD+DMSans-Regular"/>
              </a:rPr>
              <a:t>is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revolutionizing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the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5">
                <a:solidFill>
                  <a:srgbClr val="231f20"/>
                </a:solidFill>
                <a:latin typeface="OHEMWD+DMSans-Regular"/>
                <a:cs typeface="OHEMWD+DMSans-Regular"/>
              </a:rPr>
              <a:t>way</a:t>
            </a:r>
          </a:p>
          <a:p>
            <a:pPr marL="0" marR="0">
              <a:lnSpc>
                <a:spcPts val="2976"/>
              </a:lnSpc>
              <a:spcBef>
                <a:spcPts val="504"/>
              </a:spcBef>
              <a:spcAft>
                <a:spcPts val="0"/>
              </a:spcAft>
            </a:pP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movie</a:t>
            </a:r>
            <a:r>
              <a:rPr dirty="0" sz="2550" spc="25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recommendations</a:t>
            </a:r>
            <a:r>
              <a:rPr dirty="0" sz="2550" spc="7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are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5">
                <a:solidFill>
                  <a:srgbClr val="231f20"/>
                </a:solidFill>
                <a:latin typeface="OHEMWD+DMSans-Regular"/>
                <a:cs typeface="OHEMWD+DMSans-Regular"/>
              </a:rPr>
              <a:t>made.</a:t>
            </a:r>
            <a:r>
              <a:rPr dirty="0" sz="2550" spc="24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By</a:t>
            </a:r>
          </a:p>
          <a:p>
            <a:pPr marL="0" marR="0">
              <a:lnSpc>
                <a:spcPts val="2976"/>
              </a:lnSpc>
              <a:spcBef>
                <a:spcPts val="504"/>
              </a:spcBef>
              <a:spcAft>
                <a:spcPts val="0"/>
              </a:spcAft>
            </a:pP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leveraging</a:t>
            </a:r>
            <a:r>
              <a:rPr dirty="0" sz="2550" spc="11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big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42">
                <a:solidFill>
                  <a:srgbClr val="231f20"/>
                </a:solidFill>
                <a:latin typeface="OHEMWD+DMSans-Regular"/>
                <a:cs typeface="OHEMWD+DMSans-Regular"/>
              </a:rPr>
              <a:t>data,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02832" y="6381996"/>
            <a:ext cx="7653639" cy="20276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>
                <a:solidFill>
                  <a:srgbClr val="231f20"/>
                </a:solidFill>
                <a:latin typeface="OHEMWD+DMSans-Regular"/>
                <a:cs typeface="OHEMWD+DMSans-Regular"/>
              </a:rPr>
              <a:t>A</a:t>
            </a:r>
            <a:r>
              <a:rPr dirty="0" sz="2350" spc="45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movie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recommendation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system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in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the</a:t>
            </a:r>
          </a:p>
          <a:p>
            <a:pPr marL="0" marR="0">
              <a:lnSpc>
                <a:spcPts val="2726"/>
              </a:lnSpc>
              <a:spcBef>
                <a:spcPts val="558"/>
              </a:spcBef>
              <a:spcAft>
                <a:spcPts val="0"/>
              </a:spcAft>
            </a:pP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context</a:t>
            </a: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of</a:t>
            </a:r>
            <a:r>
              <a:rPr dirty="0" sz="2350" spc="22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big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data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involves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leveraging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large-</a:t>
            </a:r>
          </a:p>
          <a:p>
            <a:pPr marL="0" marR="0">
              <a:lnSpc>
                <a:spcPts val="2726"/>
              </a:lnSpc>
              <a:spcBef>
                <a:spcPts val="508"/>
              </a:spcBef>
              <a:spcAft>
                <a:spcPts val="0"/>
              </a:spcAft>
            </a:pP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scale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datasets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and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advanced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analytics</a:t>
            </a:r>
          </a:p>
          <a:p>
            <a:pPr marL="0" marR="0">
              <a:lnSpc>
                <a:spcPts val="2726"/>
              </a:lnSpc>
              <a:spcBef>
                <a:spcPts val="508"/>
              </a:spcBef>
              <a:spcAft>
                <a:spcPts val="0"/>
              </a:spcAft>
            </a:pP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techniques</a:t>
            </a: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to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generate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accurate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and</a:t>
            </a:r>
          </a:p>
          <a:p>
            <a:pPr marL="0" marR="0">
              <a:lnSpc>
                <a:spcPts val="2726"/>
              </a:lnSpc>
              <a:spcBef>
                <a:spcPts val="558"/>
              </a:spcBef>
              <a:spcAft>
                <a:spcPts val="0"/>
              </a:spcAft>
            </a:pP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personalized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movie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suggestions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for</a:t>
            </a: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users.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051550" y="4482912"/>
            <a:ext cx="6333696" cy="14751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5"/>
              </a:lnSpc>
              <a:spcBef>
                <a:spcPts val="0"/>
              </a:spcBef>
              <a:spcAft>
                <a:spcPts val="0"/>
              </a:spcAft>
            </a:pPr>
            <a:r>
              <a:rPr dirty="0" sz="9600">
                <a:solidFill>
                  <a:srgbClr val="000000"/>
                </a:solidFill>
                <a:latin typeface="JCKLTQ+GochiHand-Regular"/>
                <a:cs typeface="JCKLTQ+GochiHand-Regular"/>
              </a:rPr>
              <a:t>The</a:t>
            </a:r>
            <a:r>
              <a:rPr dirty="0" sz="9600">
                <a:solidFill>
                  <a:srgbClr val="000000"/>
                </a:solidFill>
                <a:latin typeface="JCKLTQ+GochiHand-Regular"/>
                <a:cs typeface="JCKLTQ+GochiHand-Regular"/>
              </a:rPr>
              <a:t> </a:t>
            </a:r>
            <a:r>
              <a:rPr dirty="0" sz="9600">
                <a:solidFill>
                  <a:srgbClr val="000000"/>
                </a:solidFill>
                <a:latin typeface="JCKLTQ+GochiHand-Regular"/>
                <a:cs typeface="JCKLTQ+GochiHand-Regular"/>
              </a:rPr>
              <a:t>Problem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25092" y="413227"/>
            <a:ext cx="5264851" cy="17118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8900" spc="867" b="1">
                <a:solidFill>
                  <a:srgbClr val="231f20"/>
                </a:solidFill>
                <a:latin typeface="ACCUPT+Oswald-Bold"/>
                <a:cs typeface="ACCUPT+Oswald-Bold"/>
              </a:rPr>
              <a:t>PROBLEM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02832" y="3661990"/>
            <a:ext cx="7321644" cy="1312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The</a:t>
            </a:r>
            <a:r>
              <a:rPr dirty="0" sz="2550" spc="25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problem</a:t>
            </a:r>
            <a:r>
              <a:rPr dirty="0" sz="2550" spc="25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with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traditional</a:t>
            </a:r>
            <a:r>
              <a:rPr dirty="0" sz="2550" spc="25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movie</a:t>
            </a:r>
          </a:p>
          <a:p>
            <a:pPr marL="0" marR="0">
              <a:lnSpc>
                <a:spcPts val="2976"/>
              </a:lnSpc>
              <a:spcBef>
                <a:spcPts val="504"/>
              </a:spcBef>
              <a:spcAft>
                <a:spcPts val="0"/>
              </a:spcAft>
            </a:pP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recommendations</a:t>
            </a:r>
            <a:r>
              <a:rPr dirty="0" sz="2550" spc="25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1">
                <a:solidFill>
                  <a:srgbClr val="231f20"/>
                </a:solidFill>
                <a:latin typeface="OHEMWD+DMSans-Regular"/>
                <a:cs typeface="OHEMWD+DMSans-Regular"/>
              </a:rPr>
              <a:t>is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that</a:t>
            </a:r>
            <a:r>
              <a:rPr dirty="0" sz="2550" spc="25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they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are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often</a:t>
            </a:r>
          </a:p>
          <a:p>
            <a:pPr marL="0" marR="0">
              <a:lnSpc>
                <a:spcPts val="2976"/>
              </a:lnSpc>
              <a:spcBef>
                <a:spcPts val="504"/>
              </a:spcBef>
              <a:spcAft>
                <a:spcPts val="0"/>
              </a:spcAft>
            </a:pPr>
            <a:r>
              <a:rPr dirty="0" sz="2550" spc="218">
                <a:solidFill>
                  <a:srgbClr val="231f20"/>
                </a:solidFill>
                <a:latin typeface="OHEMWD+DMSans-Regular"/>
                <a:cs typeface="OHEMWD+DMSans-Regular"/>
              </a:rPr>
              <a:t>ineffective.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02832" y="6381996"/>
            <a:ext cx="7473655" cy="16168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They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may</a:t>
            </a: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suggest</a:t>
            </a: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movies</a:t>
            </a: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based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on</a:t>
            </a:r>
            <a:r>
              <a:rPr dirty="0" sz="2350" spc="28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genre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or</a:t>
            </a:r>
          </a:p>
          <a:p>
            <a:pPr marL="0" marR="0">
              <a:lnSpc>
                <a:spcPts val="2726"/>
              </a:lnSpc>
              <a:spcBef>
                <a:spcPts val="558"/>
              </a:spcBef>
              <a:spcAft>
                <a:spcPts val="0"/>
              </a:spcAft>
            </a:pPr>
            <a:r>
              <a:rPr dirty="0" sz="2350" spc="220">
                <a:solidFill>
                  <a:srgbClr val="231f20"/>
                </a:solidFill>
                <a:latin typeface="OHEMWD+DMSans-Regular"/>
                <a:cs typeface="OHEMWD+DMSans-Regular"/>
              </a:rPr>
              <a:t>rating,</a:t>
            </a:r>
            <a:r>
              <a:rPr dirty="0" sz="2350" spc="234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but</a:t>
            </a:r>
            <a:r>
              <a:rPr dirty="0" sz="2350" spc="22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this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does</a:t>
            </a: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not</a:t>
            </a:r>
            <a:r>
              <a:rPr dirty="0" sz="2350" spc="22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always</a:t>
            </a: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take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into</a:t>
            </a:r>
          </a:p>
          <a:p>
            <a:pPr marL="0" marR="0">
              <a:lnSpc>
                <a:spcPts val="2726"/>
              </a:lnSpc>
              <a:spcBef>
                <a:spcPts val="508"/>
              </a:spcBef>
              <a:spcAft>
                <a:spcPts val="0"/>
              </a:spcAft>
            </a:pP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account</a:t>
            </a:r>
            <a:r>
              <a:rPr dirty="0" sz="2350" spc="22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the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unique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preferences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of</a:t>
            </a:r>
            <a:r>
              <a:rPr dirty="0" sz="2350" spc="22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the</a:t>
            </a:r>
          </a:p>
          <a:p>
            <a:pPr marL="0" marR="0">
              <a:lnSpc>
                <a:spcPts val="2726"/>
              </a:lnSpc>
              <a:spcBef>
                <a:spcPts val="508"/>
              </a:spcBef>
              <a:spcAft>
                <a:spcPts val="0"/>
              </a:spcAft>
            </a:pP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viewer.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25799" y="413227"/>
            <a:ext cx="5471468" cy="17118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8900" spc="868" b="1">
                <a:solidFill>
                  <a:srgbClr val="231f20"/>
                </a:solidFill>
                <a:latin typeface="ACCUPT+Oswald-Bold"/>
                <a:cs typeface="ACCUPT+Oswald-Bold"/>
              </a:rPr>
              <a:t>SOLUTION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02832" y="3661990"/>
            <a:ext cx="7827684" cy="17613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76"/>
              </a:lnSpc>
              <a:spcBef>
                <a:spcPts val="0"/>
              </a:spcBef>
              <a:spcAft>
                <a:spcPts val="0"/>
              </a:spcAft>
            </a:pP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By</a:t>
            </a:r>
            <a:r>
              <a:rPr dirty="0" sz="2550" spc="25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using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big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data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and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deep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learning</a:t>
            </a:r>
          </a:p>
          <a:p>
            <a:pPr marL="0" marR="0">
              <a:lnSpc>
                <a:spcPts val="2976"/>
              </a:lnSpc>
              <a:spcBef>
                <a:spcPts val="504"/>
              </a:spcBef>
              <a:spcAft>
                <a:spcPts val="0"/>
              </a:spcAft>
            </a:pP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algorithms,</a:t>
            </a:r>
            <a:r>
              <a:rPr dirty="0" sz="2550" spc="25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6">
                <a:solidFill>
                  <a:srgbClr val="231f20"/>
                </a:solidFill>
                <a:latin typeface="OHEMWD+DMSans-Regular"/>
                <a:cs typeface="OHEMWD+DMSans-Regular"/>
              </a:rPr>
              <a:t>we</a:t>
            </a:r>
            <a:r>
              <a:rPr dirty="0" sz="2550" spc="250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can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create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>
                <a:solidFill>
                  <a:srgbClr val="231f20"/>
                </a:solidFill>
                <a:latin typeface="OHEMWD+DMSans-Regular"/>
                <a:cs typeface="OHEMWD+DMSans-Regular"/>
              </a:rPr>
              <a:t>a</a:t>
            </a:r>
            <a:r>
              <a:rPr dirty="0" sz="2550" spc="50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5">
                <a:solidFill>
                  <a:srgbClr val="231f20"/>
                </a:solidFill>
                <a:latin typeface="OHEMWD+DMSans-Regular"/>
                <a:cs typeface="OHEMWD+DMSans-Regular"/>
              </a:rPr>
              <a:t>more</a:t>
            </a:r>
            <a:r>
              <a:rPr dirty="0" sz="2550" spc="25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accurate</a:t>
            </a:r>
          </a:p>
          <a:p>
            <a:pPr marL="0" marR="0">
              <a:lnSpc>
                <a:spcPts val="2976"/>
              </a:lnSpc>
              <a:spcBef>
                <a:spcPts val="504"/>
              </a:spcBef>
              <a:spcAft>
                <a:spcPts val="0"/>
              </a:spcAft>
            </a:pP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and</a:t>
            </a:r>
            <a:r>
              <a:rPr dirty="0" sz="2550" spc="252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personalized</a:t>
            </a:r>
            <a:r>
              <a:rPr dirty="0" sz="2550" spc="253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movie</a:t>
            </a:r>
            <a:r>
              <a:rPr dirty="0" sz="2550" spc="251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recommendation</a:t>
            </a:r>
          </a:p>
          <a:p>
            <a:pPr marL="0" marR="0">
              <a:lnSpc>
                <a:spcPts val="2976"/>
              </a:lnSpc>
              <a:spcBef>
                <a:spcPts val="554"/>
              </a:spcBef>
              <a:spcAft>
                <a:spcPts val="0"/>
              </a:spcAft>
            </a:pPr>
            <a:r>
              <a:rPr dirty="0" sz="2550" spc="254">
                <a:solidFill>
                  <a:srgbClr val="231f20"/>
                </a:solidFill>
                <a:latin typeface="OHEMWD+DMSans-Regular"/>
                <a:cs typeface="OHEMWD+DMSans-Regular"/>
              </a:rPr>
              <a:t>system.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02832" y="6519851"/>
            <a:ext cx="7376168" cy="16168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This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system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takes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into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account</a:t>
            </a:r>
            <a:r>
              <a:rPr dirty="0" sz="2350" spc="228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the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viewer's</a:t>
            </a:r>
          </a:p>
          <a:p>
            <a:pPr marL="0" marR="0">
              <a:lnSpc>
                <a:spcPts val="2726"/>
              </a:lnSpc>
              <a:spcBef>
                <a:spcPts val="558"/>
              </a:spcBef>
              <a:spcAft>
                <a:spcPts val="0"/>
              </a:spcAft>
            </a:pP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past</a:t>
            </a: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behavior</a:t>
            </a: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and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preferences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to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make</a:t>
            </a:r>
          </a:p>
          <a:p>
            <a:pPr marL="0" marR="0">
              <a:lnSpc>
                <a:spcPts val="2726"/>
              </a:lnSpc>
              <a:spcBef>
                <a:spcPts val="508"/>
              </a:spcBef>
              <a:spcAft>
                <a:spcPts val="0"/>
              </a:spcAft>
            </a:pP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suggestions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that</a:t>
            </a: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are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more</a:t>
            </a: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likely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6">
                <a:solidFill>
                  <a:srgbClr val="231f20"/>
                </a:solidFill>
                <a:latin typeface="OHEMWD+DMSans-Regular"/>
                <a:cs typeface="OHEMWD+DMSans-Regular"/>
              </a:rPr>
              <a:t>to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be</a:t>
            </a:r>
            <a:r>
              <a:rPr dirty="0" sz="2350" spc="227">
                <a:solidFill>
                  <a:srgbClr val="231f20"/>
                </a:solidFill>
                <a:latin typeface="OHEMWD+DMSans-Regular"/>
                <a:cs typeface="OHEMWD+DMSans-Regular"/>
              </a:rPr>
              <a:t> </a:t>
            </a: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of</a:t>
            </a:r>
          </a:p>
          <a:p>
            <a:pPr marL="0" marR="0">
              <a:lnSpc>
                <a:spcPts val="2726"/>
              </a:lnSpc>
              <a:spcBef>
                <a:spcPts val="508"/>
              </a:spcBef>
              <a:spcAft>
                <a:spcPts val="0"/>
              </a:spcAft>
            </a:pPr>
            <a:r>
              <a:rPr dirty="0" sz="2350" spc="225">
                <a:solidFill>
                  <a:srgbClr val="231f20"/>
                </a:solidFill>
                <a:latin typeface="OHEMWD+DMSans-Regular"/>
                <a:cs typeface="OHEMWD+DMSans-Regular"/>
              </a:rPr>
              <a:t>interest.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066631" y="4482912"/>
            <a:ext cx="6308526" cy="14751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5"/>
              </a:lnSpc>
              <a:spcBef>
                <a:spcPts val="0"/>
              </a:spcBef>
              <a:spcAft>
                <a:spcPts val="0"/>
              </a:spcAft>
            </a:pPr>
            <a:r>
              <a:rPr dirty="0" sz="9600">
                <a:solidFill>
                  <a:srgbClr val="000000"/>
                </a:solidFill>
                <a:latin typeface="JCKLTQ+GochiHand-Regular"/>
                <a:cs typeface="JCKLTQ+GochiHand-Regular"/>
              </a:rPr>
              <a:t>Architecture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resentationFormat>On-screen Show (4:3)</PresentationFormat>
  <ScaleCrop>false</ScaleCrop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revision>1</cp:revision>
  <dcterms:modified xsi:type="dcterms:W3CDTF">2023-07-19T11:57:39-05:00</dcterms:modified>
</cp:coreProperties>
</file>